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89" r:id="rId1"/>
  </p:sldMasterIdLst>
  <p:notesMasterIdLst>
    <p:notesMasterId r:id="rId62"/>
  </p:notesMasterIdLst>
  <p:sldIdLst>
    <p:sldId id="256" r:id="rId2"/>
    <p:sldId id="314" r:id="rId3"/>
    <p:sldId id="258" r:id="rId4"/>
    <p:sldId id="259" r:id="rId5"/>
    <p:sldId id="31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5" r:id="rId61"/>
  </p:sldIdLst>
  <p:sldSz cx="9144000" cy="5143500" type="screen16x9"/>
  <p:notesSz cx="6858000" cy="9144000"/>
  <p:embeddedFontLst>
    <p:embeddedFont>
      <p:font typeface="Gill Sans MT" panose="020B0502020104020203" pitchFamily="34" charset="0"/>
      <p:regular r:id="rId63"/>
      <p:bold r:id="rId64"/>
      <p:italic r:id="rId65"/>
      <p:boldItalic r:id="rId66"/>
    </p:embeddedFont>
    <p:embeddedFont>
      <p:font typeface="Wingdings 2" panose="05020102010507070707" pitchFamily="18" charset="2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866161-760C-4F99-9BB1-480309B7C6C3}" v="23" dt="2019-08-03T04:57:19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Kho" userId="a55217be448708d8" providerId="Windows Live" clId="Web-{B6BAD6C4-3FF6-45AF-B4BF-580A1F0445F7}"/>
    <pc:docChg chg="modSld">
      <pc:chgData name="Kevin Kho" userId="a55217be448708d8" providerId="Windows Live" clId="Web-{B6BAD6C4-3FF6-45AF-B4BF-580A1F0445F7}" dt="2019-08-03T05:31:30.420" v="30" actId="14100"/>
      <pc:docMkLst>
        <pc:docMk/>
      </pc:docMkLst>
      <pc:sldChg chg="modSp">
        <pc:chgData name="Kevin Kho" userId="a55217be448708d8" providerId="Windows Live" clId="Web-{B6BAD6C4-3FF6-45AF-B4BF-580A1F0445F7}" dt="2019-08-03T05:31:30.420" v="30" actId="14100"/>
        <pc:sldMkLst>
          <pc:docMk/>
          <pc:sldMk cId="2667857569" sldId="315"/>
        </pc:sldMkLst>
        <pc:spChg chg="mod">
          <ac:chgData name="Kevin Kho" userId="a55217be448708d8" providerId="Windows Live" clId="Web-{B6BAD6C4-3FF6-45AF-B4BF-580A1F0445F7}" dt="2019-08-03T05:31:30.420" v="30" actId="14100"/>
          <ac:spMkLst>
            <pc:docMk/>
            <pc:sldMk cId="2667857569" sldId="315"/>
            <ac:spMk id="4" creationId="{03B62EDA-6F9F-4275-9EB3-EB8A958E2E31}"/>
          </ac:spMkLst>
        </pc:spChg>
      </pc:sldChg>
    </pc:docChg>
  </pc:docChgLst>
  <pc:docChgLst>
    <pc:chgData name="Kevin Kho" userId="a55217be448708d8" providerId="Windows Live" clId="Web-{52A86846-4A11-4114-A65F-D5796A1F3DC1}"/>
    <pc:docChg chg="modSld">
      <pc:chgData name="Kevin Kho" userId="a55217be448708d8" providerId="Windows Live" clId="Web-{52A86846-4A11-4114-A65F-D5796A1F3DC1}" dt="2019-08-03T16:09:25.702" v="24" actId="20577"/>
      <pc:docMkLst>
        <pc:docMk/>
      </pc:docMkLst>
      <pc:sldChg chg="modSp">
        <pc:chgData name="Kevin Kho" userId="a55217be448708d8" providerId="Windows Live" clId="Web-{52A86846-4A11-4114-A65F-D5796A1F3DC1}" dt="2019-08-03T15:49:20.194" v="0" actId="20577"/>
        <pc:sldMkLst>
          <pc:docMk/>
          <pc:sldMk cId="0" sldId="259"/>
        </pc:sldMkLst>
        <pc:spChg chg="mod">
          <ac:chgData name="Kevin Kho" userId="a55217be448708d8" providerId="Windows Live" clId="Web-{52A86846-4A11-4114-A65F-D5796A1F3DC1}" dt="2019-08-03T15:49:20.194" v="0" actId="20577"/>
          <ac:spMkLst>
            <pc:docMk/>
            <pc:sldMk cId="0" sldId="259"/>
            <ac:spMk id="153" creationId="{00000000-0000-0000-0000-000000000000}"/>
          </ac:spMkLst>
        </pc:spChg>
      </pc:sldChg>
      <pc:sldChg chg="modSp">
        <pc:chgData name="Kevin Kho" userId="a55217be448708d8" providerId="Windows Live" clId="Web-{52A86846-4A11-4114-A65F-D5796A1F3DC1}" dt="2019-08-03T15:50:40.541" v="8" actId="20577"/>
        <pc:sldMkLst>
          <pc:docMk/>
          <pc:sldMk cId="0" sldId="264"/>
        </pc:sldMkLst>
        <pc:spChg chg="mod">
          <ac:chgData name="Kevin Kho" userId="a55217be448708d8" providerId="Windows Live" clId="Web-{52A86846-4A11-4114-A65F-D5796A1F3DC1}" dt="2019-08-03T15:50:40.541" v="8" actId="20577"/>
          <ac:spMkLst>
            <pc:docMk/>
            <pc:sldMk cId="0" sldId="264"/>
            <ac:spMk id="187" creationId="{00000000-0000-0000-0000-000000000000}"/>
          </ac:spMkLst>
        </pc:spChg>
      </pc:sldChg>
      <pc:sldChg chg="modSp">
        <pc:chgData name="Kevin Kho" userId="a55217be448708d8" providerId="Windows Live" clId="Web-{52A86846-4A11-4114-A65F-D5796A1F3DC1}" dt="2019-08-03T15:55:39.286" v="11" actId="20577"/>
        <pc:sldMkLst>
          <pc:docMk/>
          <pc:sldMk cId="0" sldId="296"/>
        </pc:sldMkLst>
        <pc:spChg chg="mod">
          <ac:chgData name="Kevin Kho" userId="a55217be448708d8" providerId="Windows Live" clId="Web-{52A86846-4A11-4114-A65F-D5796A1F3DC1}" dt="2019-08-03T15:55:39.286" v="11" actId="20577"/>
          <ac:spMkLst>
            <pc:docMk/>
            <pc:sldMk cId="0" sldId="296"/>
            <ac:spMk id="409" creationId="{00000000-0000-0000-0000-000000000000}"/>
          </ac:spMkLst>
        </pc:spChg>
      </pc:sldChg>
      <pc:sldChg chg="modSp">
        <pc:chgData name="Kevin Kho" userId="a55217be448708d8" providerId="Windows Live" clId="Web-{52A86846-4A11-4114-A65F-D5796A1F3DC1}" dt="2019-08-03T16:09:24.358" v="22" actId="20577"/>
        <pc:sldMkLst>
          <pc:docMk/>
          <pc:sldMk cId="0" sldId="310"/>
        </pc:sldMkLst>
        <pc:spChg chg="mod">
          <ac:chgData name="Kevin Kho" userId="a55217be448708d8" providerId="Windows Live" clId="Web-{52A86846-4A11-4114-A65F-D5796A1F3DC1}" dt="2019-08-03T16:09:24.358" v="22" actId="20577"/>
          <ac:spMkLst>
            <pc:docMk/>
            <pc:sldMk cId="0" sldId="310"/>
            <ac:spMk id="2" creationId="{0755BBAD-C904-4684-8CD2-C29AFC87C985}"/>
          </ac:spMkLst>
        </pc:spChg>
      </pc:sldChg>
      <pc:sldChg chg="modSp">
        <pc:chgData name="Kevin Kho" userId="a55217be448708d8" providerId="Windows Live" clId="Web-{52A86846-4A11-4114-A65F-D5796A1F3DC1}" dt="2019-08-03T15:49:43.866" v="1" actId="20577"/>
        <pc:sldMkLst>
          <pc:docMk/>
          <pc:sldMk cId="2518889044" sldId="316"/>
        </pc:sldMkLst>
        <pc:spChg chg="mod">
          <ac:chgData name="Kevin Kho" userId="a55217be448708d8" providerId="Windows Live" clId="Web-{52A86846-4A11-4114-A65F-D5796A1F3DC1}" dt="2019-08-03T15:49:43.866" v="1" actId="20577"/>
          <ac:spMkLst>
            <pc:docMk/>
            <pc:sldMk cId="2518889044" sldId="316"/>
            <ac:spMk id="2" creationId="{6B95CC98-F194-4851-93D0-1CDEBF13211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90291-604A-4DCF-B4F7-083B3839465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2CDA67-AC69-4E74-AC5E-B04860250BA7}">
      <dgm:prSet/>
      <dgm:spPr/>
      <dgm:t>
        <a:bodyPr/>
        <a:lstStyle/>
        <a:p>
          <a:r>
            <a:rPr lang="en-US" dirty="0"/>
            <a:t>Education</a:t>
          </a:r>
        </a:p>
      </dgm:t>
    </dgm:pt>
    <dgm:pt modelId="{FAE369A1-35B7-4610-9C10-03617D6780B0}" type="parTrans" cxnId="{4C245117-7BEB-4C7C-9429-BEEADE4B949C}">
      <dgm:prSet/>
      <dgm:spPr/>
      <dgm:t>
        <a:bodyPr/>
        <a:lstStyle/>
        <a:p>
          <a:endParaRPr lang="en-US"/>
        </a:p>
      </dgm:t>
    </dgm:pt>
    <dgm:pt modelId="{813792B5-1CAE-47BF-AC0F-B99479394156}" type="sibTrans" cxnId="{4C245117-7BEB-4C7C-9429-BEEADE4B949C}">
      <dgm:prSet/>
      <dgm:spPr/>
      <dgm:t>
        <a:bodyPr/>
        <a:lstStyle/>
        <a:p>
          <a:endParaRPr lang="en-US"/>
        </a:p>
      </dgm:t>
    </dgm:pt>
    <dgm:pt modelId="{BA6B9EAB-86DE-4994-8D85-52DD56C4840C}">
      <dgm:prSet/>
      <dgm:spPr/>
      <dgm:t>
        <a:bodyPr/>
        <a:lstStyle/>
        <a:p>
          <a:r>
            <a:rPr lang="en-US" dirty="0"/>
            <a:t>BS Civil Engineering</a:t>
          </a:r>
        </a:p>
      </dgm:t>
    </dgm:pt>
    <dgm:pt modelId="{3F0754D7-DF40-45AD-8E78-974E9B268EB2}" type="parTrans" cxnId="{6DAA81FB-3591-4A6C-9F0F-F660D0DC0865}">
      <dgm:prSet/>
      <dgm:spPr/>
      <dgm:t>
        <a:bodyPr/>
        <a:lstStyle/>
        <a:p>
          <a:endParaRPr lang="en-US"/>
        </a:p>
      </dgm:t>
    </dgm:pt>
    <dgm:pt modelId="{00556B76-DEB0-4912-B7C0-01F9507DCA7A}" type="sibTrans" cxnId="{6DAA81FB-3591-4A6C-9F0F-F660D0DC0865}">
      <dgm:prSet/>
      <dgm:spPr/>
      <dgm:t>
        <a:bodyPr/>
        <a:lstStyle/>
        <a:p>
          <a:endParaRPr lang="en-US"/>
        </a:p>
      </dgm:t>
    </dgm:pt>
    <dgm:pt modelId="{3DF682C9-3D07-4654-8F45-9DF485C93BCB}">
      <dgm:prSet/>
      <dgm:spPr/>
      <dgm:t>
        <a:bodyPr/>
        <a:lstStyle/>
        <a:p>
          <a:r>
            <a:rPr lang="en-US" dirty="0"/>
            <a:t>University of Illinois at Urbana-Champaign</a:t>
          </a:r>
        </a:p>
      </dgm:t>
    </dgm:pt>
    <dgm:pt modelId="{7000D3F7-C9B6-422B-866E-0CFAC2874EBB}" type="parTrans" cxnId="{22DDB1B9-4A97-455A-BCAE-4C106C0FA944}">
      <dgm:prSet/>
      <dgm:spPr/>
      <dgm:t>
        <a:bodyPr/>
        <a:lstStyle/>
        <a:p>
          <a:endParaRPr lang="en-US"/>
        </a:p>
      </dgm:t>
    </dgm:pt>
    <dgm:pt modelId="{421A318B-8496-45EC-B1A4-ED2EC1F006AF}" type="sibTrans" cxnId="{22DDB1B9-4A97-455A-BCAE-4C106C0FA944}">
      <dgm:prSet/>
      <dgm:spPr/>
      <dgm:t>
        <a:bodyPr/>
        <a:lstStyle/>
        <a:p>
          <a:endParaRPr lang="en-US"/>
        </a:p>
      </dgm:t>
    </dgm:pt>
    <dgm:pt modelId="{F3495975-7B1A-457E-B40D-40E1AE74EC28}">
      <dgm:prSet/>
      <dgm:spPr/>
      <dgm:t>
        <a:bodyPr/>
        <a:lstStyle/>
        <a:p>
          <a:r>
            <a:rPr lang="en-US" dirty="0"/>
            <a:t>Work</a:t>
          </a:r>
        </a:p>
      </dgm:t>
    </dgm:pt>
    <dgm:pt modelId="{AA936183-92CC-4326-8C18-275E811544E6}" type="parTrans" cxnId="{B59CD24F-FD7E-44F6-9EF1-28DDCEDEAB1A}">
      <dgm:prSet/>
      <dgm:spPr/>
      <dgm:t>
        <a:bodyPr/>
        <a:lstStyle/>
        <a:p>
          <a:endParaRPr lang="en-US"/>
        </a:p>
      </dgm:t>
    </dgm:pt>
    <dgm:pt modelId="{EA3EB22D-5882-45BC-B425-0E54FECBD7B5}" type="sibTrans" cxnId="{B59CD24F-FD7E-44F6-9EF1-28DDCEDEAB1A}">
      <dgm:prSet/>
      <dgm:spPr/>
      <dgm:t>
        <a:bodyPr/>
        <a:lstStyle/>
        <a:p>
          <a:endParaRPr lang="en-US"/>
        </a:p>
      </dgm:t>
    </dgm:pt>
    <dgm:pt modelId="{61BD49B7-55B6-49BB-BD5B-180C8DE53185}">
      <dgm:prSet/>
      <dgm:spPr/>
      <dgm:t>
        <a:bodyPr/>
        <a:lstStyle/>
        <a:p>
          <a:r>
            <a:rPr lang="en-US" dirty="0"/>
            <a:t>Itron (2017 - Present)</a:t>
          </a:r>
        </a:p>
      </dgm:t>
    </dgm:pt>
    <dgm:pt modelId="{48181E02-9585-430D-9C68-8851CC449034}" type="parTrans" cxnId="{48087895-2B39-4B4C-8860-A6337371A870}">
      <dgm:prSet/>
      <dgm:spPr/>
      <dgm:t>
        <a:bodyPr/>
        <a:lstStyle/>
        <a:p>
          <a:endParaRPr lang="en-US"/>
        </a:p>
      </dgm:t>
    </dgm:pt>
    <dgm:pt modelId="{91835006-8D30-464B-8E78-826AC05278D1}" type="sibTrans" cxnId="{48087895-2B39-4B4C-8860-A6337371A870}">
      <dgm:prSet/>
      <dgm:spPr/>
      <dgm:t>
        <a:bodyPr/>
        <a:lstStyle/>
        <a:p>
          <a:endParaRPr lang="en-US"/>
        </a:p>
      </dgm:t>
    </dgm:pt>
    <dgm:pt modelId="{37EC26E2-EBAB-463B-B242-FE2F68F71AD5}">
      <dgm:prSet/>
      <dgm:spPr/>
      <dgm:t>
        <a:bodyPr/>
        <a:lstStyle/>
        <a:p>
          <a:r>
            <a:rPr lang="en-US" dirty="0" err="1"/>
            <a:t>Thinkful</a:t>
          </a:r>
          <a:r>
            <a:rPr lang="en-US" dirty="0"/>
            <a:t> (Aug 2017 - Jan 2019)</a:t>
          </a:r>
        </a:p>
      </dgm:t>
    </dgm:pt>
    <dgm:pt modelId="{2F5A501B-4F82-4AFF-9BA0-151868D13D8A}" type="parTrans" cxnId="{1BD9C156-986D-494F-997E-A18FFA5AD8FE}">
      <dgm:prSet/>
      <dgm:spPr/>
      <dgm:t>
        <a:bodyPr/>
        <a:lstStyle/>
        <a:p>
          <a:endParaRPr lang="en-US"/>
        </a:p>
      </dgm:t>
    </dgm:pt>
    <dgm:pt modelId="{B65EE805-8C07-47C4-B2C3-8F2F217C1B29}" type="sibTrans" cxnId="{1BD9C156-986D-494F-997E-A18FFA5AD8FE}">
      <dgm:prSet/>
      <dgm:spPr/>
      <dgm:t>
        <a:bodyPr/>
        <a:lstStyle/>
        <a:p>
          <a:endParaRPr lang="en-US"/>
        </a:p>
      </dgm:t>
    </dgm:pt>
    <dgm:pt modelId="{2C5EC6F9-A817-4E78-B71D-7D7A7E01531F}">
      <dgm:prSet/>
      <dgm:spPr/>
      <dgm:t>
        <a:bodyPr/>
        <a:lstStyle/>
        <a:p>
          <a:r>
            <a:rPr lang="en-US" dirty="0"/>
            <a:t>OMLDS</a:t>
          </a:r>
        </a:p>
      </dgm:t>
    </dgm:pt>
    <dgm:pt modelId="{B8EA54D9-699A-40A2-A0EA-586FEBF17158}" type="parTrans" cxnId="{B1680F0B-B0A8-4A8E-B622-1ADE42B767A7}">
      <dgm:prSet/>
      <dgm:spPr/>
      <dgm:t>
        <a:bodyPr/>
        <a:lstStyle/>
        <a:p>
          <a:endParaRPr lang="en-US"/>
        </a:p>
      </dgm:t>
    </dgm:pt>
    <dgm:pt modelId="{34EB6724-538E-45D7-AF34-5D1A6E3A993F}" type="sibTrans" cxnId="{B1680F0B-B0A8-4A8E-B622-1ADE42B767A7}">
      <dgm:prSet/>
      <dgm:spPr/>
      <dgm:t>
        <a:bodyPr/>
        <a:lstStyle/>
        <a:p>
          <a:endParaRPr lang="en-US"/>
        </a:p>
      </dgm:t>
    </dgm:pt>
    <dgm:pt modelId="{86F88B19-49E5-4D07-A63A-ADD64D07CEA4}">
      <dgm:prSet/>
      <dgm:spPr/>
      <dgm:t>
        <a:bodyPr/>
        <a:lstStyle/>
        <a:p>
          <a:r>
            <a:rPr lang="en-US" dirty="0"/>
            <a:t>Co-organizer since one or two months ago</a:t>
          </a:r>
        </a:p>
      </dgm:t>
    </dgm:pt>
    <dgm:pt modelId="{40968F7E-5E55-4608-B6F8-A205C626326A}" type="parTrans" cxnId="{DE425119-C9F1-4665-9CA5-8BA708BA7C04}">
      <dgm:prSet/>
      <dgm:spPr/>
      <dgm:t>
        <a:bodyPr/>
        <a:lstStyle/>
        <a:p>
          <a:endParaRPr lang="en-US"/>
        </a:p>
      </dgm:t>
    </dgm:pt>
    <dgm:pt modelId="{2C2C4B5C-00D7-4C4D-9FD6-64DAA205A6D1}" type="sibTrans" cxnId="{DE425119-C9F1-4665-9CA5-8BA708BA7C04}">
      <dgm:prSet/>
      <dgm:spPr/>
      <dgm:t>
        <a:bodyPr/>
        <a:lstStyle/>
        <a:p>
          <a:endParaRPr lang="en-US"/>
        </a:p>
      </dgm:t>
    </dgm:pt>
    <dgm:pt modelId="{46251AA2-A5B7-465E-BAAF-5631715AEB9D}">
      <dgm:prSet/>
      <dgm:spPr/>
      <dgm:t>
        <a:bodyPr/>
        <a:lstStyle/>
        <a:p>
          <a:r>
            <a:rPr lang="en-US" dirty="0"/>
            <a:t>Second Talk</a:t>
          </a:r>
        </a:p>
      </dgm:t>
    </dgm:pt>
    <dgm:pt modelId="{59151618-5916-4ADA-AFC9-0C4210B0FDC3}" type="parTrans" cxnId="{8C41B975-CD2D-4EF1-B105-48F66471E496}">
      <dgm:prSet/>
      <dgm:spPr/>
      <dgm:t>
        <a:bodyPr/>
        <a:lstStyle/>
        <a:p>
          <a:endParaRPr lang="en-US"/>
        </a:p>
      </dgm:t>
    </dgm:pt>
    <dgm:pt modelId="{69BA0750-6B22-47FA-86D3-927C8A88B52E}" type="sibTrans" cxnId="{8C41B975-CD2D-4EF1-B105-48F66471E496}">
      <dgm:prSet/>
      <dgm:spPr/>
      <dgm:t>
        <a:bodyPr/>
        <a:lstStyle/>
        <a:p>
          <a:endParaRPr lang="en-US"/>
        </a:p>
      </dgm:t>
    </dgm:pt>
    <dgm:pt modelId="{0AA00ADB-587F-40D9-A8BD-458ACE6D395B}">
      <dgm:prSet/>
      <dgm:spPr/>
      <dgm:t>
        <a:bodyPr/>
        <a:lstStyle/>
        <a:p>
          <a:r>
            <a:rPr lang="en-US" dirty="0"/>
            <a:t>MS Civil Engineering</a:t>
          </a:r>
        </a:p>
      </dgm:t>
    </dgm:pt>
    <dgm:pt modelId="{B3D6FA18-2A08-4F17-A445-125D57E48A01}" type="parTrans" cxnId="{E7478E4A-83E3-465B-B609-1B899ABB9AAB}">
      <dgm:prSet/>
      <dgm:spPr/>
    </dgm:pt>
    <dgm:pt modelId="{7FD89EC5-FDA5-4C9A-90A9-8761D5F3D688}" type="sibTrans" cxnId="{E7478E4A-83E3-465B-B609-1B899ABB9AAB}">
      <dgm:prSet/>
      <dgm:spPr/>
    </dgm:pt>
    <dgm:pt modelId="{C3752A4C-A30B-4F44-9BE5-E94D1DC19553}">
      <dgm:prSet/>
      <dgm:spPr/>
      <dgm:t>
        <a:bodyPr/>
        <a:lstStyle/>
        <a:p>
          <a:r>
            <a:rPr lang="en-US" sz="2600" dirty="0" err="1"/>
            <a:t>DataKind</a:t>
          </a:r>
          <a:r>
            <a:rPr lang="en-US" sz="2600" dirty="0"/>
            <a:t> (2018)</a:t>
          </a:r>
        </a:p>
      </dgm:t>
    </dgm:pt>
    <dgm:pt modelId="{93CAC5CF-EB63-4B50-BFCC-94CFB0EC9B5E}" type="parTrans" cxnId="{C3A018C9-32E1-4A75-B30F-B7B3BC327A8F}">
      <dgm:prSet/>
      <dgm:spPr/>
    </dgm:pt>
    <dgm:pt modelId="{1741EB28-1AED-407F-8D54-2E3A040B7E79}" type="sibTrans" cxnId="{C3A018C9-32E1-4A75-B30F-B7B3BC327A8F}">
      <dgm:prSet/>
      <dgm:spPr/>
    </dgm:pt>
    <dgm:pt modelId="{4BF636BF-406B-4411-B2A5-C589E3C96A75}">
      <dgm:prSet/>
      <dgm:spPr/>
      <dgm:t>
        <a:bodyPr/>
        <a:lstStyle/>
        <a:p>
          <a:r>
            <a:rPr lang="en-US" sz="3400" dirty="0"/>
            <a:t>Volunteer</a:t>
          </a:r>
        </a:p>
      </dgm:t>
    </dgm:pt>
    <dgm:pt modelId="{6E2F3F4E-E14D-4DA0-8418-F5E4A15E3056}" type="parTrans" cxnId="{51A133AE-C0EB-4C68-9FD6-92401FEE1F2F}">
      <dgm:prSet/>
      <dgm:spPr/>
    </dgm:pt>
    <dgm:pt modelId="{22B6390D-3C32-4F26-9A7D-84073067ABEF}" type="sibTrans" cxnId="{51A133AE-C0EB-4C68-9FD6-92401FEE1F2F}">
      <dgm:prSet/>
      <dgm:spPr/>
    </dgm:pt>
    <dgm:pt modelId="{DED11184-DAF1-4722-9CDC-510604C21CC7}" type="pres">
      <dgm:prSet presAssocID="{69D90291-604A-4DCF-B4F7-083B38394654}" presName="linear" presStyleCnt="0">
        <dgm:presLayoutVars>
          <dgm:dir/>
          <dgm:animLvl val="lvl"/>
          <dgm:resizeHandles val="exact"/>
        </dgm:presLayoutVars>
      </dgm:prSet>
      <dgm:spPr/>
    </dgm:pt>
    <dgm:pt modelId="{99AD2112-98A1-4EEA-B78D-6811E527AD1B}" type="pres">
      <dgm:prSet presAssocID="{BA2CDA67-AC69-4E74-AC5E-B04860250BA7}" presName="parentLin" presStyleCnt="0"/>
      <dgm:spPr/>
    </dgm:pt>
    <dgm:pt modelId="{0DF0FF08-303F-47AC-B1E2-4120B6F66B7E}" type="pres">
      <dgm:prSet presAssocID="{BA2CDA67-AC69-4E74-AC5E-B04860250BA7}" presName="parentLeftMargin" presStyleLbl="node1" presStyleIdx="0" presStyleCnt="4"/>
      <dgm:spPr/>
    </dgm:pt>
    <dgm:pt modelId="{83C38196-E088-4E73-AAB1-82B28E5E8995}" type="pres">
      <dgm:prSet presAssocID="{BA2CDA67-AC69-4E74-AC5E-B04860250BA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243626B-2D1E-4EC8-86BF-F25C52E1BF97}" type="pres">
      <dgm:prSet presAssocID="{BA2CDA67-AC69-4E74-AC5E-B04860250BA7}" presName="negativeSpace" presStyleCnt="0"/>
      <dgm:spPr/>
    </dgm:pt>
    <dgm:pt modelId="{9D5FCED4-CEB3-4AF3-B9A4-4D37B33BA1A4}" type="pres">
      <dgm:prSet presAssocID="{BA2CDA67-AC69-4E74-AC5E-B04860250BA7}" presName="childText" presStyleLbl="conFgAcc1" presStyleIdx="0" presStyleCnt="4">
        <dgm:presLayoutVars>
          <dgm:bulletEnabled val="1"/>
        </dgm:presLayoutVars>
      </dgm:prSet>
      <dgm:spPr/>
    </dgm:pt>
    <dgm:pt modelId="{452C2807-B9C5-4359-A644-0A8152053DFE}" type="pres">
      <dgm:prSet presAssocID="{813792B5-1CAE-47BF-AC0F-B99479394156}" presName="spaceBetweenRectangles" presStyleCnt="0"/>
      <dgm:spPr/>
    </dgm:pt>
    <dgm:pt modelId="{199276D0-F2C2-4064-B1E7-0A49AF885832}" type="pres">
      <dgm:prSet presAssocID="{F3495975-7B1A-457E-B40D-40E1AE74EC28}" presName="parentLin" presStyleCnt="0"/>
      <dgm:spPr/>
    </dgm:pt>
    <dgm:pt modelId="{1253D232-90F1-481C-8FA3-824C7A8C8FA7}" type="pres">
      <dgm:prSet presAssocID="{F3495975-7B1A-457E-B40D-40E1AE74EC28}" presName="parentLeftMargin" presStyleLbl="node1" presStyleIdx="0" presStyleCnt="4"/>
      <dgm:spPr/>
    </dgm:pt>
    <dgm:pt modelId="{71E134D4-AD4B-4D5D-82D5-31BE6C07D4B8}" type="pres">
      <dgm:prSet presAssocID="{F3495975-7B1A-457E-B40D-40E1AE74EC2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D1760A1-2461-4C85-B1C3-D3963EFF8F63}" type="pres">
      <dgm:prSet presAssocID="{F3495975-7B1A-457E-B40D-40E1AE74EC28}" presName="negativeSpace" presStyleCnt="0"/>
      <dgm:spPr/>
    </dgm:pt>
    <dgm:pt modelId="{7CA31262-5365-46A2-AFCE-98EE20EE83F8}" type="pres">
      <dgm:prSet presAssocID="{F3495975-7B1A-457E-B40D-40E1AE74EC28}" presName="childText" presStyleLbl="conFgAcc1" presStyleIdx="1" presStyleCnt="4">
        <dgm:presLayoutVars>
          <dgm:bulletEnabled val="1"/>
        </dgm:presLayoutVars>
      </dgm:prSet>
      <dgm:spPr/>
    </dgm:pt>
    <dgm:pt modelId="{210F34BF-36D6-4058-9121-3F537825ED95}" type="pres">
      <dgm:prSet presAssocID="{EA3EB22D-5882-45BC-B425-0E54FECBD7B5}" presName="spaceBetweenRectangles" presStyleCnt="0"/>
      <dgm:spPr/>
    </dgm:pt>
    <dgm:pt modelId="{72061757-A7E0-4D83-B45F-E2DD7C17186D}" type="pres">
      <dgm:prSet presAssocID="{4BF636BF-406B-4411-B2A5-C589E3C96A75}" presName="parentLin" presStyleCnt="0"/>
      <dgm:spPr/>
    </dgm:pt>
    <dgm:pt modelId="{EF584DCE-0EBA-4823-BBC8-05F51DF93860}" type="pres">
      <dgm:prSet presAssocID="{4BF636BF-406B-4411-B2A5-C589E3C96A75}" presName="parentLeftMargin" presStyleLbl="node1" presStyleIdx="1" presStyleCnt="4"/>
      <dgm:spPr/>
    </dgm:pt>
    <dgm:pt modelId="{7C561D26-34CE-4CA7-8E6C-88F0A423122C}" type="pres">
      <dgm:prSet presAssocID="{4BF636BF-406B-4411-B2A5-C589E3C96A7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1040FF8-F76E-47B0-96F0-E874A19C010C}" type="pres">
      <dgm:prSet presAssocID="{4BF636BF-406B-4411-B2A5-C589E3C96A75}" presName="negativeSpace" presStyleCnt="0"/>
      <dgm:spPr/>
    </dgm:pt>
    <dgm:pt modelId="{F1F2BB67-9CA0-475E-8F87-5031FC322A94}" type="pres">
      <dgm:prSet presAssocID="{4BF636BF-406B-4411-B2A5-C589E3C96A75}" presName="childText" presStyleLbl="conFgAcc1" presStyleIdx="2" presStyleCnt="4">
        <dgm:presLayoutVars>
          <dgm:bulletEnabled val="1"/>
        </dgm:presLayoutVars>
      </dgm:prSet>
      <dgm:spPr/>
    </dgm:pt>
    <dgm:pt modelId="{1A1CDEA7-734C-4F28-AB16-CD0D0285E0DF}" type="pres">
      <dgm:prSet presAssocID="{22B6390D-3C32-4F26-9A7D-84073067ABEF}" presName="spaceBetweenRectangles" presStyleCnt="0"/>
      <dgm:spPr/>
    </dgm:pt>
    <dgm:pt modelId="{CB3C562C-73AB-4DD7-9478-741CDB497F2E}" type="pres">
      <dgm:prSet presAssocID="{2C5EC6F9-A817-4E78-B71D-7D7A7E01531F}" presName="parentLin" presStyleCnt="0"/>
      <dgm:spPr/>
    </dgm:pt>
    <dgm:pt modelId="{55D9AC88-1D14-4A02-943A-5D88B4D74E70}" type="pres">
      <dgm:prSet presAssocID="{2C5EC6F9-A817-4E78-B71D-7D7A7E01531F}" presName="parentLeftMargin" presStyleLbl="node1" presStyleIdx="2" presStyleCnt="4"/>
      <dgm:spPr/>
    </dgm:pt>
    <dgm:pt modelId="{B09C41E2-D175-4F5B-A49E-C89FAF0A3494}" type="pres">
      <dgm:prSet presAssocID="{2C5EC6F9-A817-4E78-B71D-7D7A7E01531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3361FA3-E0F6-4149-876E-2FCEB0C77B07}" type="pres">
      <dgm:prSet presAssocID="{2C5EC6F9-A817-4E78-B71D-7D7A7E01531F}" presName="negativeSpace" presStyleCnt="0"/>
      <dgm:spPr/>
    </dgm:pt>
    <dgm:pt modelId="{924A5068-E438-404C-A400-542A0F2EFE9D}" type="pres">
      <dgm:prSet presAssocID="{2C5EC6F9-A817-4E78-B71D-7D7A7E01531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750B2900-42A3-4D89-ADA9-E81C143ED214}" type="presOf" srcId="{4BF636BF-406B-4411-B2A5-C589E3C96A75}" destId="{7C561D26-34CE-4CA7-8E6C-88F0A423122C}" srcOrd="1" destOrd="0" presId="urn:microsoft.com/office/officeart/2005/8/layout/list1"/>
    <dgm:cxn modelId="{B1680F0B-B0A8-4A8E-B622-1ADE42B767A7}" srcId="{69D90291-604A-4DCF-B4F7-083B38394654}" destId="{2C5EC6F9-A817-4E78-B71D-7D7A7E01531F}" srcOrd="3" destOrd="0" parTransId="{B8EA54D9-699A-40A2-A0EA-586FEBF17158}" sibTransId="{34EB6724-538E-45D7-AF34-5D1A6E3A993F}"/>
    <dgm:cxn modelId="{4C245117-7BEB-4C7C-9429-BEEADE4B949C}" srcId="{69D90291-604A-4DCF-B4F7-083B38394654}" destId="{BA2CDA67-AC69-4E74-AC5E-B04860250BA7}" srcOrd="0" destOrd="0" parTransId="{FAE369A1-35B7-4610-9C10-03617D6780B0}" sibTransId="{813792B5-1CAE-47BF-AC0F-B99479394156}"/>
    <dgm:cxn modelId="{DE425119-C9F1-4665-9CA5-8BA708BA7C04}" srcId="{2C5EC6F9-A817-4E78-B71D-7D7A7E01531F}" destId="{86F88B19-49E5-4D07-A63A-ADD64D07CEA4}" srcOrd="0" destOrd="0" parTransId="{40968F7E-5E55-4608-B6F8-A205C626326A}" sibTransId="{2C2C4B5C-00D7-4C4D-9FD6-64DAA205A6D1}"/>
    <dgm:cxn modelId="{40654D60-EEA3-40D8-B92E-F88E66499C9D}" type="presOf" srcId="{2C5EC6F9-A817-4E78-B71D-7D7A7E01531F}" destId="{55D9AC88-1D14-4A02-943A-5D88B4D74E70}" srcOrd="0" destOrd="0" presId="urn:microsoft.com/office/officeart/2005/8/layout/list1"/>
    <dgm:cxn modelId="{78008561-37D3-4637-A673-B18E5596B08B}" type="presOf" srcId="{0AA00ADB-587F-40D9-A8BD-458ACE6D395B}" destId="{9D5FCED4-CEB3-4AF3-B9A4-4D37B33BA1A4}" srcOrd="0" destOrd="1" presId="urn:microsoft.com/office/officeart/2005/8/layout/list1"/>
    <dgm:cxn modelId="{5C848442-E67A-4629-BC49-DA61022F9047}" type="presOf" srcId="{37EC26E2-EBAB-463B-B242-FE2F68F71AD5}" destId="{7CA31262-5365-46A2-AFCE-98EE20EE83F8}" srcOrd="0" destOrd="1" presId="urn:microsoft.com/office/officeart/2005/8/layout/list1"/>
    <dgm:cxn modelId="{A4612A46-F707-4348-9948-9C0B42F70F07}" type="presOf" srcId="{BA2CDA67-AC69-4E74-AC5E-B04860250BA7}" destId="{83C38196-E088-4E73-AAB1-82B28E5E8995}" srcOrd="1" destOrd="0" presId="urn:microsoft.com/office/officeart/2005/8/layout/list1"/>
    <dgm:cxn modelId="{9A8AAC68-DF88-425B-B54B-1F00F95ADA85}" type="presOf" srcId="{2C5EC6F9-A817-4E78-B71D-7D7A7E01531F}" destId="{B09C41E2-D175-4F5B-A49E-C89FAF0A3494}" srcOrd="1" destOrd="0" presId="urn:microsoft.com/office/officeart/2005/8/layout/list1"/>
    <dgm:cxn modelId="{0D53D169-5DD6-4E8F-82FA-760BBEC0D6F0}" type="presOf" srcId="{C3752A4C-A30B-4F44-9BE5-E94D1DC19553}" destId="{F1F2BB67-9CA0-475E-8F87-5031FC322A94}" srcOrd="0" destOrd="0" presId="urn:microsoft.com/office/officeart/2005/8/layout/list1"/>
    <dgm:cxn modelId="{E7478E4A-83E3-465B-B609-1B899ABB9AAB}" srcId="{BA2CDA67-AC69-4E74-AC5E-B04860250BA7}" destId="{0AA00ADB-587F-40D9-A8BD-458ACE6D395B}" srcOrd="1" destOrd="0" parTransId="{B3D6FA18-2A08-4F17-A445-125D57E48A01}" sibTransId="{7FD89EC5-FDA5-4C9A-90A9-8761D5F3D688}"/>
    <dgm:cxn modelId="{B59CD24F-FD7E-44F6-9EF1-28DDCEDEAB1A}" srcId="{69D90291-604A-4DCF-B4F7-083B38394654}" destId="{F3495975-7B1A-457E-B40D-40E1AE74EC28}" srcOrd="1" destOrd="0" parTransId="{AA936183-92CC-4326-8C18-275E811544E6}" sibTransId="{EA3EB22D-5882-45BC-B425-0E54FECBD7B5}"/>
    <dgm:cxn modelId="{9E774472-7EB4-4450-BEFD-466BDFC5556A}" type="presOf" srcId="{61BD49B7-55B6-49BB-BD5B-180C8DE53185}" destId="{7CA31262-5365-46A2-AFCE-98EE20EE83F8}" srcOrd="0" destOrd="0" presId="urn:microsoft.com/office/officeart/2005/8/layout/list1"/>
    <dgm:cxn modelId="{8C41B975-CD2D-4EF1-B105-48F66471E496}" srcId="{2C5EC6F9-A817-4E78-B71D-7D7A7E01531F}" destId="{46251AA2-A5B7-465E-BAAF-5631715AEB9D}" srcOrd="1" destOrd="0" parTransId="{59151618-5916-4ADA-AFC9-0C4210B0FDC3}" sibTransId="{69BA0750-6B22-47FA-86D3-927C8A88B52E}"/>
    <dgm:cxn modelId="{1BD9C156-986D-494F-997E-A18FFA5AD8FE}" srcId="{F3495975-7B1A-457E-B40D-40E1AE74EC28}" destId="{37EC26E2-EBAB-463B-B242-FE2F68F71AD5}" srcOrd="1" destOrd="0" parTransId="{2F5A501B-4F82-4AFF-9BA0-151868D13D8A}" sibTransId="{B65EE805-8C07-47C4-B2C3-8F2F217C1B29}"/>
    <dgm:cxn modelId="{68790D7D-652E-4C05-9400-6B77BB3C51A9}" type="presOf" srcId="{BA2CDA67-AC69-4E74-AC5E-B04860250BA7}" destId="{0DF0FF08-303F-47AC-B1E2-4120B6F66B7E}" srcOrd="0" destOrd="0" presId="urn:microsoft.com/office/officeart/2005/8/layout/list1"/>
    <dgm:cxn modelId="{F23E3786-6FC9-4BF5-B5A1-A6F01F9FC391}" type="presOf" srcId="{86F88B19-49E5-4D07-A63A-ADD64D07CEA4}" destId="{924A5068-E438-404C-A400-542A0F2EFE9D}" srcOrd="0" destOrd="0" presId="urn:microsoft.com/office/officeart/2005/8/layout/list1"/>
    <dgm:cxn modelId="{0F3C1C8A-BCE3-491B-B52C-490E90F96E13}" type="presOf" srcId="{BA6B9EAB-86DE-4994-8D85-52DD56C4840C}" destId="{9D5FCED4-CEB3-4AF3-B9A4-4D37B33BA1A4}" srcOrd="0" destOrd="0" presId="urn:microsoft.com/office/officeart/2005/8/layout/list1"/>
    <dgm:cxn modelId="{48087895-2B39-4B4C-8860-A6337371A870}" srcId="{F3495975-7B1A-457E-B40D-40E1AE74EC28}" destId="{61BD49B7-55B6-49BB-BD5B-180C8DE53185}" srcOrd="0" destOrd="0" parTransId="{48181E02-9585-430D-9C68-8851CC449034}" sibTransId="{91835006-8D30-464B-8E78-826AC05278D1}"/>
    <dgm:cxn modelId="{51A133AE-C0EB-4C68-9FD6-92401FEE1F2F}" srcId="{69D90291-604A-4DCF-B4F7-083B38394654}" destId="{4BF636BF-406B-4411-B2A5-C589E3C96A75}" srcOrd="2" destOrd="0" parTransId="{6E2F3F4E-E14D-4DA0-8418-F5E4A15E3056}" sibTransId="{22B6390D-3C32-4F26-9A7D-84073067ABEF}"/>
    <dgm:cxn modelId="{F843FCB2-FC08-45B0-9AAC-422B023ECB1E}" type="presOf" srcId="{3DF682C9-3D07-4654-8F45-9DF485C93BCB}" destId="{9D5FCED4-CEB3-4AF3-B9A4-4D37B33BA1A4}" srcOrd="0" destOrd="2" presId="urn:microsoft.com/office/officeart/2005/8/layout/list1"/>
    <dgm:cxn modelId="{22DDB1B9-4A97-455A-BCAE-4C106C0FA944}" srcId="{BA2CDA67-AC69-4E74-AC5E-B04860250BA7}" destId="{3DF682C9-3D07-4654-8F45-9DF485C93BCB}" srcOrd="2" destOrd="0" parTransId="{7000D3F7-C9B6-422B-866E-0CFAC2874EBB}" sibTransId="{421A318B-8496-45EC-B1A4-ED2EC1F006AF}"/>
    <dgm:cxn modelId="{C3A018C9-32E1-4A75-B30F-B7B3BC327A8F}" srcId="{4BF636BF-406B-4411-B2A5-C589E3C96A75}" destId="{C3752A4C-A30B-4F44-9BE5-E94D1DC19553}" srcOrd="0" destOrd="0" parTransId="{93CAC5CF-EB63-4B50-BFCC-94CFB0EC9B5E}" sibTransId="{1741EB28-1AED-407F-8D54-2E3A040B7E79}"/>
    <dgm:cxn modelId="{005218D1-94C6-4D0D-AA2C-94B3F87311CF}" type="presOf" srcId="{F3495975-7B1A-457E-B40D-40E1AE74EC28}" destId="{1253D232-90F1-481C-8FA3-824C7A8C8FA7}" srcOrd="0" destOrd="0" presId="urn:microsoft.com/office/officeart/2005/8/layout/list1"/>
    <dgm:cxn modelId="{DFFA2CE1-8AE0-438F-8C3D-1DBA3DE0A780}" type="presOf" srcId="{46251AA2-A5B7-465E-BAAF-5631715AEB9D}" destId="{924A5068-E438-404C-A400-542A0F2EFE9D}" srcOrd="0" destOrd="1" presId="urn:microsoft.com/office/officeart/2005/8/layout/list1"/>
    <dgm:cxn modelId="{33C9AEE3-556D-4E49-B326-BA842F438C7E}" type="presOf" srcId="{4BF636BF-406B-4411-B2A5-C589E3C96A75}" destId="{EF584DCE-0EBA-4823-BBC8-05F51DF93860}" srcOrd="0" destOrd="0" presId="urn:microsoft.com/office/officeart/2005/8/layout/list1"/>
    <dgm:cxn modelId="{9485D5E6-0486-417F-9A9C-748683EA0012}" type="presOf" srcId="{F3495975-7B1A-457E-B40D-40E1AE74EC28}" destId="{71E134D4-AD4B-4D5D-82D5-31BE6C07D4B8}" srcOrd="1" destOrd="0" presId="urn:microsoft.com/office/officeart/2005/8/layout/list1"/>
    <dgm:cxn modelId="{6DAA81FB-3591-4A6C-9F0F-F660D0DC0865}" srcId="{BA2CDA67-AC69-4E74-AC5E-B04860250BA7}" destId="{BA6B9EAB-86DE-4994-8D85-52DD56C4840C}" srcOrd="0" destOrd="0" parTransId="{3F0754D7-DF40-45AD-8E78-974E9B268EB2}" sibTransId="{00556B76-DEB0-4912-B7C0-01F9507DCA7A}"/>
    <dgm:cxn modelId="{60B7D8FB-0041-40AD-9748-60D07F4E1DD5}" type="presOf" srcId="{69D90291-604A-4DCF-B4F7-083B38394654}" destId="{DED11184-DAF1-4722-9CDC-510604C21CC7}" srcOrd="0" destOrd="0" presId="urn:microsoft.com/office/officeart/2005/8/layout/list1"/>
    <dgm:cxn modelId="{B5107112-E652-469B-8223-17D326F92ED9}" type="presParOf" srcId="{DED11184-DAF1-4722-9CDC-510604C21CC7}" destId="{99AD2112-98A1-4EEA-B78D-6811E527AD1B}" srcOrd="0" destOrd="0" presId="urn:microsoft.com/office/officeart/2005/8/layout/list1"/>
    <dgm:cxn modelId="{32195139-06FC-44CE-B278-07F7FE5E786E}" type="presParOf" srcId="{99AD2112-98A1-4EEA-B78D-6811E527AD1B}" destId="{0DF0FF08-303F-47AC-B1E2-4120B6F66B7E}" srcOrd="0" destOrd="0" presId="urn:microsoft.com/office/officeart/2005/8/layout/list1"/>
    <dgm:cxn modelId="{94FA98C8-DF67-4D15-B8D3-97C8D4973062}" type="presParOf" srcId="{99AD2112-98A1-4EEA-B78D-6811E527AD1B}" destId="{83C38196-E088-4E73-AAB1-82B28E5E8995}" srcOrd="1" destOrd="0" presId="urn:microsoft.com/office/officeart/2005/8/layout/list1"/>
    <dgm:cxn modelId="{F89A2DB5-89C8-4A3A-A9FB-709284F173FA}" type="presParOf" srcId="{DED11184-DAF1-4722-9CDC-510604C21CC7}" destId="{1243626B-2D1E-4EC8-86BF-F25C52E1BF97}" srcOrd="1" destOrd="0" presId="urn:microsoft.com/office/officeart/2005/8/layout/list1"/>
    <dgm:cxn modelId="{5A01A245-2C59-410B-B32B-728989B435FE}" type="presParOf" srcId="{DED11184-DAF1-4722-9CDC-510604C21CC7}" destId="{9D5FCED4-CEB3-4AF3-B9A4-4D37B33BA1A4}" srcOrd="2" destOrd="0" presId="urn:microsoft.com/office/officeart/2005/8/layout/list1"/>
    <dgm:cxn modelId="{D58E0232-E352-4E55-B4E8-DA0C0410A694}" type="presParOf" srcId="{DED11184-DAF1-4722-9CDC-510604C21CC7}" destId="{452C2807-B9C5-4359-A644-0A8152053DFE}" srcOrd="3" destOrd="0" presId="urn:microsoft.com/office/officeart/2005/8/layout/list1"/>
    <dgm:cxn modelId="{7CDFD20F-B33A-42D3-A701-E5DC0F009D06}" type="presParOf" srcId="{DED11184-DAF1-4722-9CDC-510604C21CC7}" destId="{199276D0-F2C2-4064-B1E7-0A49AF885832}" srcOrd="4" destOrd="0" presId="urn:microsoft.com/office/officeart/2005/8/layout/list1"/>
    <dgm:cxn modelId="{D4F38081-2516-4267-B457-400996E22463}" type="presParOf" srcId="{199276D0-F2C2-4064-B1E7-0A49AF885832}" destId="{1253D232-90F1-481C-8FA3-824C7A8C8FA7}" srcOrd="0" destOrd="0" presId="urn:microsoft.com/office/officeart/2005/8/layout/list1"/>
    <dgm:cxn modelId="{0552A2AE-5100-439B-ADC4-FE344734903A}" type="presParOf" srcId="{199276D0-F2C2-4064-B1E7-0A49AF885832}" destId="{71E134D4-AD4B-4D5D-82D5-31BE6C07D4B8}" srcOrd="1" destOrd="0" presId="urn:microsoft.com/office/officeart/2005/8/layout/list1"/>
    <dgm:cxn modelId="{792E6E6A-B9B7-4B8F-A03E-CD0EB6025653}" type="presParOf" srcId="{DED11184-DAF1-4722-9CDC-510604C21CC7}" destId="{1D1760A1-2461-4C85-B1C3-D3963EFF8F63}" srcOrd="5" destOrd="0" presId="urn:microsoft.com/office/officeart/2005/8/layout/list1"/>
    <dgm:cxn modelId="{459566EA-1B32-4154-BDC3-D2E25F3AAF4A}" type="presParOf" srcId="{DED11184-DAF1-4722-9CDC-510604C21CC7}" destId="{7CA31262-5365-46A2-AFCE-98EE20EE83F8}" srcOrd="6" destOrd="0" presId="urn:microsoft.com/office/officeart/2005/8/layout/list1"/>
    <dgm:cxn modelId="{CC46F46D-DF50-489B-AAC9-FBE4A7DB9EE7}" type="presParOf" srcId="{DED11184-DAF1-4722-9CDC-510604C21CC7}" destId="{210F34BF-36D6-4058-9121-3F537825ED95}" srcOrd="7" destOrd="0" presId="urn:microsoft.com/office/officeart/2005/8/layout/list1"/>
    <dgm:cxn modelId="{1018FF6A-675C-4236-9E66-689EEF907CE7}" type="presParOf" srcId="{DED11184-DAF1-4722-9CDC-510604C21CC7}" destId="{72061757-A7E0-4D83-B45F-E2DD7C17186D}" srcOrd="8" destOrd="0" presId="urn:microsoft.com/office/officeart/2005/8/layout/list1"/>
    <dgm:cxn modelId="{4B0E98DF-00AB-41F0-85A4-EEC7B3185579}" type="presParOf" srcId="{72061757-A7E0-4D83-B45F-E2DD7C17186D}" destId="{EF584DCE-0EBA-4823-BBC8-05F51DF93860}" srcOrd="0" destOrd="0" presId="urn:microsoft.com/office/officeart/2005/8/layout/list1"/>
    <dgm:cxn modelId="{130EDC03-C0C2-4174-9844-D6B5ECA34114}" type="presParOf" srcId="{72061757-A7E0-4D83-B45F-E2DD7C17186D}" destId="{7C561D26-34CE-4CA7-8E6C-88F0A423122C}" srcOrd="1" destOrd="0" presId="urn:microsoft.com/office/officeart/2005/8/layout/list1"/>
    <dgm:cxn modelId="{E92DB809-59D9-4A18-8CE4-58F19CEE2B44}" type="presParOf" srcId="{DED11184-DAF1-4722-9CDC-510604C21CC7}" destId="{01040FF8-F76E-47B0-96F0-E874A19C010C}" srcOrd="9" destOrd="0" presId="urn:microsoft.com/office/officeart/2005/8/layout/list1"/>
    <dgm:cxn modelId="{3A08F2A9-D4DF-4671-B259-B966A63890FC}" type="presParOf" srcId="{DED11184-DAF1-4722-9CDC-510604C21CC7}" destId="{F1F2BB67-9CA0-475E-8F87-5031FC322A94}" srcOrd="10" destOrd="0" presId="urn:microsoft.com/office/officeart/2005/8/layout/list1"/>
    <dgm:cxn modelId="{73A42C2A-CA74-4EAE-B76E-75D44D4F3DB9}" type="presParOf" srcId="{DED11184-DAF1-4722-9CDC-510604C21CC7}" destId="{1A1CDEA7-734C-4F28-AB16-CD0D0285E0DF}" srcOrd="11" destOrd="0" presId="urn:microsoft.com/office/officeart/2005/8/layout/list1"/>
    <dgm:cxn modelId="{4D7BC26B-9857-4F87-809A-3FD3C07A1692}" type="presParOf" srcId="{DED11184-DAF1-4722-9CDC-510604C21CC7}" destId="{CB3C562C-73AB-4DD7-9478-741CDB497F2E}" srcOrd="12" destOrd="0" presId="urn:microsoft.com/office/officeart/2005/8/layout/list1"/>
    <dgm:cxn modelId="{5733D77D-E296-4C37-B658-918D845973AA}" type="presParOf" srcId="{CB3C562C-73AB-4DD7-9478-741CDB497F2E}" destId="{55D9AC88-1D14-4A02-943A-5D88B4D74E70}" srcOrd="0" destOrd="0" presId="urn:microsoft.com/office/officeart/2005/8/layout/list1"/>
    <dgm:cxn modelId="{9E751412-2F3B-44C3-8C77-2C85C3A1A6E6}" type="presParOf" srcId="{CB3C562C-73AB-4DD7-9478-741CDB497F2E}" destId="{B09C41E2-D175-4F5B-A49E-C89FAF0A3494}" srcOrd="1" destOrd="0" presId="urn:microsoft.com/office/officeart/2005/8/layout/list1"/>
    <dgm:cxn modelId="{6642EEBE-8C27-403B-BB6B-76F10B8BBF03}" type="presParOf" srcId="{DED11184-DAF1-4722-9CDC-510604C21CC7}" destId="{63361FA3-E0F6-4149-876E-2FCEB0C77B07}" srcOrd="13" destOrd="0" presId="urn:microsoft.com/office/officeart/2005/8/layout/list1"/>
    <dgm:cxn modelId="{17E2A9AF-EDD6-4E4A-9701-78925A4A9D4C}" type="presParOf" srcId="{DED11184-DAF1-4722-9CDC-510604C21CC7}" destId="{924A5068-E438-404C-A400-542A0F2EFE9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FCED4-CEB3-4AF3-B9A4-4D37B33BA1A4}">
      <dsp:nvSpPr>
        <dsp:cNvPr id="0" name=""/>
        <dsp:cNvSpPr/>
      </dsp:nvSpPr>
      <dsp:spPr>
        <a:xfrm>
          <a:off x="0" y="169650"/>
          <a:ext cx="8319275" cy="652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668" tIns="187452" rIns="64566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BS Civil Engineering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MS Civil Engineering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University of Illinois at Urbana-Champaign</a:t>
          </a:r>
        </a:p>
      </dsp:txBody>
      <dsp:txXfrm>
        <a:off x="0" y="169650"/>
        <a:ext cx="8319275" cy="652050"/>
      </dsp:txXfrm>
    </dsp:sp>
    <dsp:sp modelId="{83C38196-E088-4E73-AAB1-82B28E5E8995}">
      <dsp:nvSpPr>
        <dsp:cNvPr id="0" name=""/>
        <dsp:cNvSpPr/>
      </dsp:nvSpPr>
      <dsp:spPr>
        <a:xfrm>
          <a:off x="415963" y="36810"/>
          <a:ext cx="5823492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14" tIns="0" rIns="220114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Education</a:t>
          </a:r>
        </a:p>
      </dsp:txBody>
      <dsp:txXfrm>
        <a:off x="428932" y="49779"/>
        <a:ext cx="5797554" cy="239742"/>
      </dsp:txXfrm>
    </dsp:sp>
    <dsp:sp modelId="{7CA31262-5365-46A2-AFCE-98EE20EE83F8}">
      <dsp:nvSpPr>
        <dsp:cNvPr id="0" name=""/>
        <dsp:cNvSpPr/>
      </dsp:nvSpPr>
      <dsp:spPr>
        <a:xfrm>
          <a:off x="0" y="1003140"/>
          <a:ext cx="8319275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668" tIns="187452" rIns="64566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Itron (2017 - Present)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/>
            <a:t>Thinkful</a:t>
          </a:r>
          <a:r>
            <a:rPr lang="en-US" sz="900" kern="1200" dirty="0"/>
            <a:t> (Aug 2017 - Jan 2019)</a:t>
          </a:r>
        </a:p>
      </dsp:txBody>
      <dsp:txXfrm>
        <a:off x="0" y="1003140"/>
        <a:ext cx="8319275" cy="510300"/>
      </dsp:txXfrm>
    </dsp:sp>
    <dsp:sp modelId="{71E134D4-AD4B-4D5D-82D5-31BE6C07D4B8}">
      <dsp:nvSpPr>
        <dsp:cNvPr id="0" name=""/>
        <dsp:cNvSpPr/>
      </dsp:nvSpPr>
      <dsp:spPr>
        <a:xfrm>
          <a:off x="415963" y="870300"/>
          <a:ext cx="5823492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14" tIns="0" rIns="220114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Work</a:t>
          </a:r>
        </a:p>
      </dsp:txBody>
      <dsp:txXfrm>
        <a:off x="428932" y="883269"/>
        <a:ext cx="5797554" cy="239742"/>
      </dsp:txXfrm>
    </dsp:sp>
    <dsp:sp modelId="{F1F2BB67-9CA0-475E-8F87-5031FC322A94}">
      <dsp:nvSpPr>
        <dsp:cNvPr id="0" name=""/>
        <dsp:cNvSpPr/>
      </dsp:nvSpPr>
      <dsp:spPr>
        <a:xfrm>
          <a:off x="0" y="1694880"/>
          <a:ext cx="8319275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668" tIns="187452" rIns="64566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 err="1"/>
            <a:t>DataKind</a:t>
          </a:r>
          <a:r>
            <a:rPr lang="en-US" sz="900" kern="1200" dirty="0"/>
            <a:t> (2018)</a:t>
          </a:r>
        </a:p>
      </dsp:txBody>
      <dsp:txXfrm>
        <a:off x="0" y="1694880"/>
        <a:ext cx="8319275" cy="375637"/>
      </dsp:txXfrm>
    </dsp:sp>
    <dsp:sp modelId="{7C561D26-34CE-4CA7-8E6C-88F0A423122C}">
      <dsp:nvSpPr>
        <dsp:cNvPr id="0" name=""/>
        <dsp:cNvSpPr/>
      </dsp:nvSpPr>
      <dsp:spPr>
        <a:xfrm>
          <a:off x="415963" y="1562040"/>
          <a:ext cx="5823492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14" tIns="0" rIns="220114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Volunteer</a:t>
          </a:r>
        </a:p>
      </dsp:txBody>
      <dsp:txXfrm>
        <a:off x="428932" y="1575009"/>
        <a:ext cx="5797554" cy="239742"/>
      </dsp:txXfrm>
    </dsp:sp>
    <dsp:sp modelId="{924A5068-E438-404C-A400-542A0F2EFE9D}">
      <dsp:nvSpPr>
        <dsp:cNvPr id="0" name=""/>
        <dsp:cNvSpPr/>
      </dsp:nvSpPr>
      <dsp:spPr>
        <a:xfrm>
          <a:off x="0" y="2251957"/>
          <a:ext cx="8319275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668" tIns="187452" rIns="64566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Co-organizer since one or two months ago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Second Talk</a:t>
          </a:r>
        </a:p>
      </dsp:txBody>
      <dsp:txXfrm>
        <a:off x="0" y="2251957"/>
        <a:ext cx="8319275" cy="510300"/>
      </dsp:txXfrm>
    </dsp:sp>
    <dsp:sp modelId="{B09C41E2-D175-4F5B-A49E-C89FAF0A3494}">
      <dsp:nvSpPr>
        <dsp:cNvPr id="0" name=""/>
        <dsp:cNvSpPr/>
      </dsp:nvSpPr>
      <dsp:spPr>
        <a:xfrm>
          <a:off x="415963" y="2119117"/>
          <a:ext cx="5823492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14" tIns="0" rIns="220114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OMLDS</a:t>
          </a:r>
        </a:p>
      </dsp:txBody>
      <dsp:txXfrm>
        <a:off x="428932" y="2132086"/>
        <a:ext cx="579755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e4a242ab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e4a242ab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e4a242ab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e4a242ab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e4a242abf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e4a242abf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e4a242abf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e4a242abf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e4a242abf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e4a242abf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e4a242abf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e4a242abf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4a242abf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e4a242abf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e4a242abf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e4a242abf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e4a242abf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e4a242abf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e4a242abf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e4a242abf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da1d1fc4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da1d1fc4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e64600ce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e64600ce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4a242abf_4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4a242abf_4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e4a242abf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e4a242abf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e4a242abf_4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e4a242abf_4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4a242abf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4a242abf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dad13f5b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dad13f5b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dc2ed45a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dc2ed45ae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c2ed45ae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dc2ed45ae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dc2ed45ae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dc2ed45ae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dc2ed45ae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dc2ed45ae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da1d1fc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da1d1fc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dc2ed45ae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dc2ed45ae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dc2ed45ae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dc2ed45ae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dc2ed45ae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dc2ed45ae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dc2ed45ae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dc2ed45ae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e4a242abf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e4a242abf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e4a242abf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e4a242abf_4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e4a242abf_4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e4a242abf_4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e4a242abf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e4a242abf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e4a242ab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e4a242ab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e4a242abf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e4a242abf_4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e4a242abf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e4a242abf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e4a242ab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e4a242ab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e64600c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e64600c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e64600ce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e64600ce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e64600ce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e64600ce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e64600ce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e64600ce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e64600c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e64600c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e64600ce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e64600ce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e64600ce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e64600ce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e64600ce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e64600ce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e64600ce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e64600ce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e4a242abf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e4a242abf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e65f0e9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e65f0e9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e65f0e9f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e65f0e9f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e65f0e9f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e65f0e9f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e4a242abf_4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e4a242abf_4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e64600ce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e64600ce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e64600ce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e64600ce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e64600ce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e64600ce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e64600ce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e64600ce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e4a242a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e4a242a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baf57e22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baf57e22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4a242abf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4a242abf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e4a242ab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e4a242ab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983147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31753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742280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bg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868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487878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cap="all">
                <a:solidFill>
                  <a:schemeClr val="accent2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33325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5442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70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70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02068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791551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763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  <a:lvl6pPr>
              <a:defRPr sz="1100">
                <a:solidFill>
                  <a:schemeClr val="tx2"/>
                </a:solidFill>
              </a:defRPr>
            </a:lvl6pPr>
            <a:lvl7pPr>
              <a:defRPr sz="1100">
                <a:solidFill>
                  <a:schemeClr val="tx2"/>
                </a:solidFill>
              </a:defRPr>
            </a:lvl7pPr>
            <a:lvl8pPr>
              <a:defRPr sz="1100">
                <a:solidFill>
                  <a:schemeClr val="tx2"/>
                </a:solidFill>
              </a:defRPr>
            </a:lvl8pPr>
            <a:lvl9pPr>
              <a:defRPr sz="11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>
                <a:solidFill>
                  <a:schemeClr val="bg1"/>
                </a:solidFill>
              </a:defRPr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902679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45662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accent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761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jtools/vignettes/summ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ethz.ch/R-manual/R-patched/library/datasets/html/state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uhttps:/christophm.github.io/interpretable-ml-book/lim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reyatom/logistic-regression-89e49643306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03/introduction-k-neighbours-algorithm-clusterin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nbrown/creating-and-visualizing-decision-trees-with-python-f8e8fa394176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visualize-gradient-boosting-decision-trees-xgboost-pytho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e-careful-when-interpreting-your-features-importance-in-xgboost-6e16132588e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li5.readthedocs.io/en/latest/tutorials/xgboost-titanic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li5.readthedocs.io/en/latest/tutorials/xgboost-titanic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greenwell.github.io/pdp/articles/pdp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statweb.stanford.edu/~jhf/ftp/trebst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datarobot/vignettes/PartialDependence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3UpVJKluvA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9/05/interpretability-machine-learning-model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ight_to_explanation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3UpVJKluv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pdp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pdp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pdp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pdp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pdp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istophm.github.io/interpretable-ml-book/ale.html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istophm.github.io/interpretable-ml-book/ale.htm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ale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4938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lime/vignettes/Understanding_lime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decrypting-your-machine-learning-model-using-lime-5adc035109b5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cotcr.github.io/lime/tutorials/Tutorial%20-%20continuous%20and%20categorical%20features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cotcr.github.io/lime/tutorials/Tutorial%20-%20continuous%20and%20categorical%20features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rcotcr.github.io/lime/tutorials/Using%2Blime%2Bfor%2Bregression.html" TargetMode="Externa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decrypting-your-machine-learning-model-using-lime-5adc035109b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cotcr.github.io/lime/tutorials/Using%2Blime%2Bfor%2Bregression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ristophm.github.io/interpretable-ml-book/lime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earning/introduction-to-local-interpretable-model-agnostic-explanations-lim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hristophm.github.io/interpretable-ml-book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illy.com/learning/introduction-to-local-interpretable-model-agnostic-explanations-lim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ime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ivis-analytics/demystifying-black-box-models-with-shap-value-analysis-3e20b536fc80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gabrieltseng/interpreting-complex-models-with-shap-values-1c187db6ec83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ivis-analytics/demystifying-black-box-models-with-shap-value-analysis-3e20b536fc80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undberg/shap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drive/1738j91J8FANA77riYaRVdqvHahgJ2b3P#scrollTo=xv7DKtQNldVS" TargetMode="External"/><Relationship Id="rId4" Type="http://schemas.openxmlformats.org/officeDocument/2006/relationships/hyperlink" Target="https://github.com/slundberg/shap&#8203;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slundberg/shap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lundberg/shap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lundberg/sha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s://www.slideshare.net/0xdata/explaining-blackbox-machine-learning-prediction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vnkho/" TargetMode="External"/><Relationship Id="rId2" Type="http://schemas.openxmlformats.org/officeDocument/2006/relationships/hyperlink" Target="mailto:kdykho@gmail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s/612775/algorithms-criminal-justice-ai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balance-accuracy-vs-interpretability-1b386140806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Model Interpretability</a:t>
            </a:r>
            <a:endParaRPr sz="4800"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34036" y="3340806"/>
            <a:ext cx="8078770" cy="13080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dirty="0"/>
              <a:t>For </a:t>
            </a:r>
            <a:r>
              <a:rPr lang="en" sz="1600" b="1" dirty="0"/>
              <a:t>Orlando Machine Learning and Data Science Meetup</a:t>
            </a:r>
            <a:r>
              <a:rPr lang="en" sz="1600" dirty="0"/>
              <a:t> 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8/3/2019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Discussion led by </a:t>
            </a:r>
            <a:r>
              <a:rPr lang="en" sz="1600" b="1" dirty="0"/>
              <a:t>Kevin Kho</a:t>
            </a:r>
            <a:endParaRPr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Interpretable Machine Learning Models</a:t>
            </a:r>
            <a:endParaRPr b="1"/>
          </a:p>
        </p:txBody>
      </p:sp>
      <p:sp>
        <p:nvSpPr>
          <p:cNvPr id="187" name="Google Shape;187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Linear Regression</a:t>
            </a:r>
            <a:endParaRPr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Logistic Regression</a:t>
            </a:r>
            <a:endParaRPr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Decision Trees</a:t>
            </a:r>
            <a:endParaRPr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K-nearest neighbors</a:t>
            </a:r>
            <a:endParaRPr lang="e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Linear Regression</a:t>
            </a:r>
            <a:endParaRPr b="1"/>
          </a:p>
        </p:txBody>
      </p:sp>
      <p:sp>
        <p:nvSpPr>
          <p:cNvPr id="193" name="Google Shape;193;p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Highly interpretable</a:t>
            </a:r>
            <a:endParaRPr dirty="0"/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6062" y="1675296"/>
            <a:ext cx="3717551" cy="481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232" y="2737774"/>
            <a:ext cx="1631435" cy="1080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Linear Regression - Coefficient Plots</a:t>
            </a:r>
            <a:endParaRPr b="1"/>
          </a:p>
        </p:txBody>
      </p:sp>
      <p:sp>
        <p:nvSpPr>
          <p:cNvPr id="201" name="Google Shape;201;p23"/>
          <p:cNvSpPr txBox="1">
            <a:spLocks noGrp="1"/>
          </p:cNvSpPr>
          <p:nvPr>
            <p:ph idx="1"/>
          </p:nvPr>
        </p:nvSpPr>
        <p:spPr>
          <a:xfrm>
            <a:off x="435895" y="1635373"/>
            <a:ext cx="8272211" cy="3484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>
              <a:spcBef>
                <a:spcPts val="1600"/>
              </a:spcBef>
              <a:spcAft>
                <a:spcPts val="0"/>
              </a:spcAft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-US" sz="1000" dirty="0">
              <a:ea typeface="+mn-lt"/>
              <a:cs typeface="+mn-lt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-US" sz="1000" dirty="0">
              <a:ea typeface="+mn-lt"/>
              <a:cs typeface="+mn-lt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-US" sz="1000" dirty="0">
              <a:ea typeface="+mn-lt"/>
              <a:cs typeface="+mn-lt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-US" sz="1000" dirty="0">
              <a:ea typeface="+mn-lt"/>
              <a:cs typeface="+mn-lt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-US" sz="1000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ea typeface="+mn-lt"/>
                <a:cs typeface="+mn-lt"/>
              </a:rPr>
              <a:t>Source:</a:t>
            </a:r>
            <a:endParaRPr lang="en-US" sz="1000" dirty="0">
              <a:ea typeface="+mn-lt"/>
              <a:cs typeface="+mn-lt"/>
            </a:endParaRPr>
          </a:p>
          <a:p>
            <a:pPr marL="457200" indent="-2921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000" u="sng" dirty="0">
                <a:solidFill>
                  <a:schemeClr val="hlink"/>
                </a:solidFill>
                <a:latin typeface="Gill Sans MT"/>
                <a:cs typeface="Arial"/>
                <a:hlinkClick r:id="rId3"/>
              </a:rPr>
              <a:t>https://cran.r-project.org/web/packages/jtools/vignettes/summ.html</a:t>
            </a:r>
            <a:endParaRPr lang="en-US" sz="1000">
              <a:solidFill>
                <a:schemeClr val="hlink"/>
              </a:solidFill>
              <a:latin typeface="Gill Sans MT"/>
              <a:ea typeface="+mn-lt"/>
              <a:cs typeface="+mn-lt"/>
            </a:endParaRPr>
          </a:p>
          <a:p>
            <a:pPr marL="457200" indent="-29210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000" dirty="0">
                <a:ea typeface="+mn-lt"/>
                <a:cs typeface="+mn-lt"/>
              </a:rPr>
              <a:t>state.x77 data</a:t>
            </a:r>
            <a:endParaRPr lang="en-US" sz="1000" dirty="0">
              <a:ea typeface="+mn-lt"/>
              <a:cs typeface="+mn-lt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1741" y="1460731"/>
            <a:ext cx="3787006" cy="3131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Linear Regression - Effect Plot</a:t>
            </a:r>
            <a:endParaRPr b="1"/>
          </a:p>
        </p:txBody>
      </p:sp>
      <p:sp>
        <p:nvSpPr>
          <p:cNvPr id="209" name="Google Shape;209;p24"/>
          <p:cNvSpPr txBox="1">
            <a:spLocks noGrp="1"/>
          </p:cNvSpPr>
          <p:nvPr>
            <p:ph idx="1"/>
          </p:nvPr>
        </p:nvSpPr>
        <p:spPr>
          <a:xfrm>
            <a:off x="435895" y="1635373"/>
            <a:ext cx="8272211" cy="35050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sz="10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sz="10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sz="10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sz="10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sz="10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" sz="1000" dirty="0"/>
              <a:t>Source:</a:t>
            </a:r>
            <a:endParaRPr sz="10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" sz="1000" dirty="0"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https://stat.ethz.ch/R-manual/R-patched/library/datasets/html/state.html</a:t>
            </a:r>
            <a:endParaRPr sz="1000" dirty="0"/>
          </a:p>
          <a:p>
            <a: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AutoNum type="arabicPeriod"/>
            </a:pPr>
            <a:endParaRPr sz="1000"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778" y="1510757"/>
            <a:ext cx="4656699" cy="3118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Linear Regression</a:t>
            </a:r>
            <a:endParaRPr b="1"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Advantages:</a:t>
            </a:r>
          </a:p>
          <a:p>
            <a:pPr marL="457200" indent="-311150">
              <a:spcBef>
                <a:spcPts val="1600"/>
              </a:spcBef>
              <a:spcAft>
                <a:spcPts val="0"/>
              </a:spcAft>
              <a:buFont typeface="'Wingdings 2',Sans-Serif"/>
              <a:buChar char="●"/>
            </a:pPr>
            <a:r>
              <a:rPr lang="en" dirty="0">
                <a:ea typeface="+mn-lt"/>
                <a:cs typeface="+mn-lt"/>
              </a:rPr>
              <a:t>Highly interpretable</a:t>
            </a:r>
            <a:endParaRPr lang="en-US" dirty="0">
              <a:ea typeface="+mn-lt"/>
              <a:cs typeface="+mn-lt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Disadvantages: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The need to handcraft features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Breaks down whenever there is correlation</a:t>
            </a:r>
            <a:endParaRPr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Char char="●"/>
            </a:pPr>
            <a:endParaRPr lang="en" dirty="0">
              <a:solidFill>
                <a:srgbClr val="3D3D3D"/>
              </a:solidFill>
              <a:latin typeface="Gill Sans MT"/>
              <a:ea typeface="Arial"/>
              <a:cs typeface="Arial"/>
            </a:endParaRP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Char char="●"/>
            </a:pPr>
            <a:endParaRPr lang="en" dirty="0">
              <a:solidFill>
                <a:srgbClr val="3D3D3D"/>
              </a:solidFill>
              <a:latin typeface="Gill Sans MT"/>
              <a:ea typeface="Arial"/>
              <a:cs typeface="Arial"/>
            </a:endParaRP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Char char="●"/>
            </a:pPr>
            <a:endParaRPr lang="en" dirty="0">
              <a:solidFill>
                <a:srgbClr val="3D3D3D"/>
              </a:solidFill>
              <a:latin typeface="Gill Sans MT"/>
              <a:ea typeface="Arial"/>
              <a:cs typeface="Arial"/>
            </a:endParaRP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Char char="●"/>
            </a:pPr>
            <a:endParaRPr lang="en" u="sng" dirty="0">
              <a:solidFill>
                <a:srgbClr val="000000"/>
              </a:solidFill>
              <a:latin typeface="Gill Sans MT"/>
              <a:ea typeface="Arial"/>
              <a:cs typeface="Arial"/>
            </a:endParaRP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Char char="●"/>
            </a:pPr>
            <a:endParaRPr lang="en" u="sng" dirty="0">
              <a:solidFill>
                <a:srgbClr val="000000"/>
              </a:solidFill>
              <a:latin typeface="Gill Sans MT"/>
              <a:ea typeface="Arial"/>
              <a:cs typeface="Arial"/>
            </a:endParaRPr>
          </a:p>
          <a:p>
            <a:pPr marL="457200" indent="-311150">
              <a:spcBef>
                <a:spcPts val="0"/>
              </a:spcBef>
              <a:spcAft>
                <a:spcPts val="0"/>
              </a:spcAft>
              <a:buChar char="●"/>
            </a:pPr>
            <a:endParaRPr lang="en" u="sng" dirty="0">
              <a:solidFill>
                <a:srgbClr val="000000"/>
              </a:solidFill>
              <a:latin typeface="Gill Sans MT"/>
              <a:ea typeface="Arial"/>
              <a:cs typeface="Arial"/>
            </a:endParaRPr>
          </a:p>
          <a:p>
            <a:pPr marL="14605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ea typeface="+mn-lt"/>
                <a:cs typeface="+mn-lt"/>
                <a:sym typeface="Arial"/>
              </a:rPr>
              <a:t>Source:</a:t>
            </a:r>
            <a:endParaRPr lang="en">
              <a:ea typeface="+mn-lt"/>
              <a:cs typeface="+mn-lt"/>
            </a:endParaRPr>
          </a:p>
          <a:p>
            <a:pPr marL="14605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Gill Sans MT"/>
                <a:cs typeface="Arial"/>
                <a:sym typeface="Arial"/>
                <a:hlinkClick r:id="rId3"/>
              </a:rPr>
              <a:t>https://christophm.github.io/interpretable-ml-book/limo.html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50" y="1642925"/>
            <a:ext cx="42576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725" y="2776000"/>
            <a:ext cx="5700450" cy="8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 dirty="0">
              <a:solidFill>
                <a:srgbClr val="3D3D3D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https://medium.com/greyatom/logistic-regression-89e496433063</a:t>
            </a:r>
            <a:endParaRPr sz="1000" dirty="0">
              <a:solidFill>
                <a:schemeClr val="hlink"/>
              </a:solidFill>
              <a:latin typeface="Gill Sans MT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958" y="1421062"/>
            <a:ext cx="4633035" cy="327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363" y="1473346"/>
            <a:ext cx="5135656" cy="346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 dirty="0">
              <a:solidFill>
                <a:srgbClr val="3D3D3D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 dirty="0">
              <a:solidFill>
                <a:srgbClr val="3D3D3D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https://christophm.github.io/interpretable-ml-book/logistic.html</a:t>
            </a:r>
            <a:endParaRPr sz="1000" dirty="0">
              <a:solidFill>
                <a:schemeClr val="hlink"/>
              </a:solidFill>
              <a:latin typeface="Gill Sans MT"/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926" y="1549075"/>
            <a:ext cx="7448550" cy="27908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K-Nearest Neighbors</a:t>
            </a:r>
            <a:endParaRPr b="1"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Check the neighbors and their weights</a:t>
            </a:r>
            <a:endParaRPr lang="en-US"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Interpretable only on a local level</a:t>
            </a: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4EDB6-7CC3-423B-8560-713C0ABC0867}"/>
              </a:ext>
            </a:extLst>
          </p:cNvPr>
          <p:cNvSpPr txBox="1"/>
          <p:nvPr/>
        </p:nvSpPr>
        <p:spPr>
          <a:xfrm>
            <a:off x="437029" y="4642597"/>
            <a:ext cx="798082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Gill Sans MT"/>
                <a:hlinkClick r:id="rId3"/>
              </a:rPr>
              <a:t>https://www.analyticsvidhya.com/blog/2018/03/introduction-k-neighbours-algorithm-clustering/</a:t>
            </a:r>
            <a:endParaRPr lang="en-US" sz="1100" dirty="0">
              <a:latin typeface="Gill Sans MT"/>
            </a:endParaRPr>
          </a:p>
        </p:txBody>
      </p:sp>
      <p:pic>
        <p:nvPicPr>
          <p:cNvPr id="3" name="Picture 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0AD8C807-4050-4ED9-89FB-265F9FB31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823127"/>
            <a:ext cx="2743200" cy="24788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DFC2-6849-4BCA-A630-55CEB41B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600" b="1" dirty="0">
                <a:ea typeface="+mj-lt"/>
                <a:cs typeface="+mj-lt"/>
              </a:rPr>
              <a:t>ABOUT ME</a:t>
            </a:r>
            <a:endParaRPr lang="en-US" sz="2600" b="1" dirty="0">
              <a:ea typeface="+mj-lt"/>
              <a:cs typeface="+mj-lt"/>
            </a:endParaRP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id="{6B208A52-BA76-4280-92CE-8560E626F0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381610"/>
              </p:ext>
            </p:extLst>
          </p:nvPr>
        </p:nvGraphicFramePr>
        <p:xfrm>
          <a:off x="435895" y="1635373"/>
          <a:ext cx="8319275" cy="279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79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" sz="1000" u="sng" dirty="0">
              <a:solidFill>
                <a:schemeClr val="hlink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" sz="1000" u="sng" dirty="0">
              <a:solidFill>
                <a:schemeClr val="hlink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" sz="1000" u="sng" dirty="0">
              <a:solidFill>
                <a:schemeClr val="hlink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" sz="1000" u="sng" dirty="0">
              <a:solidFill>
                <a:schemeClr val="hlink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" sz="1000" u="sng" dirty="0">
              <a:solidFill>
                <a:schemeClr val="hlink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" sz="1000" u="sng" dirty="0">
              <a:solidFill>
                <a:schemeClr val="hlink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" sz="1000" u="sng" dirty="0">
              <a:solidFill>
                <a:schemeClr val="hlink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" sz="1000" u="sng" dirty="0">
              <a:solidFill>
                <a:schemeClr val="hlink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endParaRPr lang="en" sz="1000" u="sng" dirty="0">
              <a:solidFill>
                <a:schemeClr val="hlink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https://medium.com/@rnbrown/creating-and-visualizing-decision-trees-with-python-f8e8fa394176</a:t>
            </a:r>
            <a:endParaRPr sz="1000">
              <a:solidFill>
                <a:schemeClr val="hlink"/>
              </a:solidFill>
              <a:latin typeface="Gill Sans MT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2679" y="1463367"/>
            <a:ext cx="4626552" cy="3264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lang="en-US"/>
          </a:p>
          <a:p>
            <a:pPr marL="457200" indent="-311150">
              <a:spcBef>
                <a:spcPts val="1600"/>
              </a:spcBef>
              <a:spcAft>
                <a:spcPts val="0"/>
              </a:spcAft>
              <a:buFont typeface="'Wingdings 2',Sans-Serif"/>
              <a:buChar char="●"/>
            </a:pPr>
            <a:r>
              <a:rPr lang="en" dirty="0">
                <a:ea typeface="+mn-lt"/>
                <a:cs typeface="+mn-lt"/>
              </a:rPr>
              <a:t>Captures interactions</a:t>
            </a:r>
            <a:endParaRPr lang="en-US">
              <a:ea typeface="+mn-lt"/>
              <a:cs typeface="+mn-lt"/>
            </a:endParaRPr>
          </a:p>
          <a:p>
            <a:pPr marL="457200" indent="-311150">
              <a:spcBef>
                <a:spcPts val="1600"/>
              </a:spcBef>
              <a:spcAft>
                <a:spcPts val="0"/>
              </a:spcAft>
              <a:buFont typeface="'Wingdings 2',Sans-Serif"/>
              <a:buChar char="●"/>
            </a:pPr>
            <a:r>
              <a:rPr lang="en" dirty="0"/>
              <a:t>Easy to visualize (for short trees)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Disadvantages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Lack of smoothness</a:t>
            </a:r>
          </a:p>
          <a:p>
            <a:pPr marL="457200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Unstable</a:t>
            </a:r>
          </a:p>
          <a:p>
            <a:pPr marL="457200" indent="-31115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(XGBoost)</a:t>
            </a: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79796" y="1485768"/>
            <a:ext cx="6105296" cy="3147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AC1833-F00F-47AD-8D71-01C2B822C760}"/>
              </a:ext>
            </a:extLst>
          </p:cNvPr>
          <p:cNvSpPr txBox="1"/>
          <p:nvPr/>
        </p:nvSpPr>
        <p:spPr>
          <a:xfrm>
            <a:off x="403412" y="4837578"/>
            <a:ext cx="833717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latin typeface="Gill Sans MT"/>
                <a:hlinkClick r:id="rId4"/>
              </a:rPr>
              <a:t>https://machinelearningmastery.com/visualize-gradient-boosting-decision-trees-xgboost-python/</a:t>
            </a:r>
            <a:endParaRPr lang="en-US" sz="1000" dirty="0">
              <a:latin typeface="Gill Sans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 (XGBoost)</a:t>
            </a:r>
            <a:endParaRPr/>
          </a:p>
        </p:txBody>
      </p:sp>
      <p:sp>
        <p:nvSpPr>
          <p:cNvPr id="277" name="Google Shape;277;p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cs typeface="Arial"/>
                <a:hlinkClick r:id="rId3"/>
              </a:rPr>
              <a:t>https://towardsdatascience.com/be-careful-when-interpreting-your-features-importance-in-xgboost-6e16132588e7</a:t>
            </a:r>
            <a:endParaRPr lang="en" sz="1000">
              <a:solidFill>
                <a:schemeClr val="hlink"/>
              </a:solidFill>
              <a:latin typeface="Gill Sans MT"/>
              <a:cs typeface="Arial"/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11314"/>
            <a:ext cx="8717098" cy="19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Eli5 (Python only)</a:t>
            </a:r>
            <a:endParaRPr/>
          </a:p>
        </p:txBody>
      </p:sp>
      <p:sp>
        <p:nvSpPr>
          <p:cNvPr id="284" name="Google Shape;284;p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for Sklearn, XGBoost, LightGBM, CatBoost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show_weights()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show_prediction()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Eli5 - show_weights()</a:t>
            </a: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 dirty="0">
              <a:solidFill>
                <a:srgbClr val="3D3D3D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https://eli5.readthedocs.io/en/latest/tutorials/xgboost-titanic.html</a:t>
            </a:r>
            <a:endParaRPr sz="1000">
              <a:solidFill>
                <a:schemeClr val="hlink"/>
              </a:solidFill>
              <a:latin typeface="Gill Sans MT"/>
            </a:endParaRPr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753" y="1454687"/>
            <a:ext cx="6434965" cy="3113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Eli5 - show_prediction()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u="sng" dirty="0">
              <a:solidFill>
                <a:schemeClr val="accent5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accent5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https://eli5.readthedocs.io/en/latest/tutorials/xgboost-titanic.html</a:t>
            </a:r>
            <a:endParaRPr sz="1000">
              <a:solidFill>
                <a:schemeClr val="accent5"/>
              </a:solidFill>
              <a:latin typeface="Gill Sans M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latin typeface="Gill Sans MT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5888" y="1264279"/>
            <a:ext cx="6040496" cy="3552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Dependence Plots - Theory</a:t>
            </a:r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Sources: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https://bgreenwell.github.io/pdp/articles/pdp.html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https://statweb.stanford.edu/~jhf/ftp/trebst.pdf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3800" y="1733050"/>
            <a:ext cx="6306300" cy="8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4000" y="2944275"/>
            <a:ext cx="2525889" cy="8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Dependence Plots - Example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Sources: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https://cran.r-project.org/web/packages/datarobot/vignettes/PartialDependence.html</a:t>
            </a:r>
            <a:endParaRPr sz="1000"/>
          </a:p>
        </p:txBody>
      </p:sp>
      <p:pic>
        <p:nvPicPr>
          <p:cNvPr id="313" name="Google Shape;31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686" y="1413989"/>
            <a:ext cx="4069357" cy="322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940" y="1411349"/>
            <a:ext cx="4076240" cy="324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Dependence Plots - 2 Dimensions</a:t>
            </a:r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Sources: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SAS Software: </a:t>
            </a:r>
            <a:r>
              <a:rPr lang="en" sz="1000" u="sng">
                <a:solidFill>
                  <a:schemeClr val="accent5"/>
                </a:solidFill>
                <a:hlinkClick r:id="rId3"/>
              </a:rPr>
              <a:t>https://www.youtube.com/watch?v=J3UpVJKluvA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311" y="1466569"/>
            <a:ext cx="4310600" cy="3101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" sz="2600" b="1">
                <a:ea typeface="+mj-lt"/>
                <a:cs typeface="+mj-lt"/>
              </a:rPr>
              <a:t>Motivation</a:t>
            </a:r>
            <a:endParaRPr sz="2600" b="1">
              <a:ea typeface="+mj-lt"/>
              <a:cs typeface="+mj-lt"/>
            </a:endParaRPr>
          </a:p>
        </p:txBody>
      </p:sp>
      <p:sp>
        <p:nvSpPr>
          <p:cNvPr id="147" name="Google Shape;147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Important for certain industries</a:t>
            </a:r>
            <a:endParaRPr sz="1400" dirty="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“Right to explanation”</a:t>
            </a:r>
            <a:endParaRPr sz="1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Legal/Financial decisions that adversely affect an individual</a:t>
            </a:r>
            <a:endParaRPr sz="1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 dirty="0"/>
              <a:t>GDPR - Feb 2019 - Polish credit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Sources:</a:t>
            </a:r>
            <a:endParaRPr sz="1000" dirty="0"/>
          </a:p>
          <a:p>
            <a:pPr marL="457200" indent="-63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 dirty="0"/>
              <a:t> </a:t>
            </a:r>
            <a:r>
              <a:rPr lang="en" sz="1000" u="sng" dirty="0">
                <a:solidFill>
                  <a:srgbClr val="FFFFFF"/>
                </a:solidFill>
                <a:hlinkClick r:id="rId3"/>
              </a:rPr>
              <a:t>https://www.kdnuggets.com/2019/05/interpretability-machine-learning-models.html</a:t>
            </a:r>
            <a:endParaRPr sz="1000" dirty="0">
              <a:solidFill>
                <a:srgbClr val="FFFFFF"/>
              </a:solidFill>
            </a:endParaRPr>
          </a:p>
          <a:p>
            <a:pPr marL="457200" indent="-63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 dirty="0">
                <a:solidFill>
                  <a:srgbClr val="FFFFFF"/>
                </a:solidFill>
              </a:rPr>
              <a:t> </a:t>
            </a:r>
            <a:r>
              <a:rPr lang="en" sz="1000" u="sng" dirty="0">
                <a:solidFill>
                  <a:srgbClr val="FFFFFF"/>
                </a:solidFill>
                <a:hlinkClick r:id="rId4"/>
              </a:rPr>
              <a:t>https://en.wikipedia.org/wiki/Right_to_explanation</a:t>
            </a:r>
            <a:endParaRPr sz="1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Dependence Plots - Model Comparison</a:t>
            </a:r>
            <a:endParaRPr/>
          </a:p>
        </p:txBody>
      </p:sp>
      <p:sp>
        <p:nvSpPr>
          <p:cNvPr id="327" name="Google Shape;327;p4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Sources: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/>
              <a:t>SAS Software: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https://www.youtube.com/watch?v=J3UpVJKluvA</a:t>
            </a:r>
            <a:endParaRPr sz="1000"/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9858" y="1365727"/>
            <a:ext cx="4597075" cy="3483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Dependence Plots - Additional Info</a:t>
            </a:r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lang="en-US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Easy to interpret, intuitive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Disadvantages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Maximum of 2 features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Interpolates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Assumes independence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Hides heterogeneous effects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Sources: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 dirty="0">
                <a:solidFill>
                  <a:srgbClr val="FFFFFF"/>
                </a:solidFill>
                <a:hlinkClick r:id="rId3"/>
              </a:rPr>
              <a:t>https://christophm.github.io/interpretable-ml-book/pdp.html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Condition Explanation (ICE)</a:t>
            </a:r>
            <a:endParaRPr/>
          </a:p>
        </p:txBody>
      </p:sp>
      <p:sp>
        <p:nvSpPr>
          <p:cNvPr id="340" name="Google Shape;340;p4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Sources: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rgbClr val="FFFFFF"/>
                </a:solidFill>
                <a:hlinkClick r:id="rId3"/>
              </a:rPr>
              <a:t>https://christophm.github.io/interpretable-ml-book/ice.html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1" name="Google Shape;3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283" y="1272827"/>
            <a:ext cx="4816461" cy="344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Condition Explanation (ICE)</a:t>
            </a:r>
            <a:endParaRPr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302" y="1388440"/>
            <a:ext cx="3365693" cy="31508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7E63F-1DCE-438C-AA76-ED3FA1DE1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340;p43">
            <a:extLst>
              <a:ext uri="{FF2B5EF4-FFF2-40B4-BE49-F238E27FC236}">
                <a16:creationId xmlns:a16="http://schemas.microsoft.com/office/drawing/2014/main" id="{2452AE81-3AB8-40D6-9982-66D65D539AC4}"/>
              </a:ext>
            </a:extLst>
          </p:cNvPr>
          <p:cNvSpPr txBox="1">
            <a:spLocks/>
          </p:cNvSpPr>
          <p:nvPr/>
        </p:nvSpPr>
        <p:spPr>
          <a:xfrm>
            <a:off x="436813" y="1636291"/>
            <a:ext cx="8272211" cy="275872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lang="en-US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-US" sz="1000"/>
              <a:t>Sources:</a:t>
            </a:r>
            <a:endParaRPr lang="en-US" sz="1000">
              <a:solidFill>
                <a:srgbClr val="FFFFFF"/>
              </a:solidFill>
            </a:endParaRPr>
          </a:p>
          <a:p>
            <a:pPr marL="457200" indent="-292100">
              <a:spcBef>
                <a:spcPts val="0"/>
              </a:spcBef>
              <a:spcAft>
                <a:spcPts val="0"/>
              </a:spcAft>
              <a:buSzPts val="1000"/>
              <a:buFont typeface="Wingdings 2" panose="05020102010507070707" pitchFamily="18" charset="2"/>
              <a:buAutoNum type="arabicPeriod"/>
            </a:pPr>
            <a:r>
              <a:rPr lang="en-US" sz="1000" u="sng">
                <a:solidFill>
                  <a:srgbClr val="FFFFFF"/>
                </a:solidFill>
                <a:hlinkClick r:id="rId4"/>
              </a:rPr>
              <a:t>https://christophm.github.io/interpretable-ml-book/ice.html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Condition Explanation (ICE)</a:t>
            </a:r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Sources: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rgbClr val="FFFFFF"/>
                </a:solidFill>
                <a:hlinkClick r:id="rId3"/>
              </a:rPr>
              <a:t>https://christophm.github.io/interpretable-ml-book/ice.html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3057" y="1176350"/>
            <a:ext cx="4784774" cy="339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Condition Explanation (ICE)</a:t>
            </a:r>
            <a:endParaRPr/>
          </a:p>
        </p:txBody>
      </p:sp>
      <p:sp>
        <p:nvSpPr>
          <p:cNvPr id="361" name="Google Shape;361;p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granularity to feature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uncover heterogenous relationships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Maximum of 1 feature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Crowded plots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Sources: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>
                <a:solidFill>
                  <a:srgbClr val="FFFFFF"/>
                </a:solidFill>
                <a:hlinkClick r:id="rId3"/>
              </a:rPr>
              <a:t>https://christophm.github.io/interpretable-ml-book/ice.html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Accumulated Local Effects</a:t>
            </a:r>
            <a:endParaRPr b="1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32544C-ECF2-4687-B2CC-480446068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94" y="1525662"/>
            <a:ext cx="4475095" cy="324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113" y="2763980"/>
            <a:ext cx="3322188" cy="228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123" y="476377"/>
            <a:ext cx="3322175" cy="23185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F3E4F-A403-43B5-AAB1-C8820C7C5882}"/>
              </a:ext>
            </a:extLst>
          </p:cNvPr>
          <p:cNvSpPr txBox="1"/>
          <p:nvPr/>
        </p:nvSpPr>
        <p:spPr>
          <a:xfrm>
            <a:off x="60511" y="4615703"/>
            <a:ext cx="56410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D3D3D"/>
                </a:solidFill>
                <a:latin typeface="Gill Sans MT"/>
              </a:rPr>
              <a:t>Sources:</a:t>
            </a:r>
            <a:r>
              <a:rPr lang="en-US" sz="1100" dirty="0">
                <a:latin typeface="Gill Sans MT"/>
              </a:rPr>
              <a:t>​</a:t>
            </a:r>
          </a:p>
          <a:p>
            <a:pPr>
              <a:buAutoNum type="arabicPeriod"/>
            </a:pPr>
            <a:r>
              <a:rPr lang="en-US" sz="1100" dirty="0">
                <a:latin typeface="Gill Sans MT"/>
                <a:hlinkClick r:id="rId6"/>
              </a:rPr>
              <a:t>https://christophm.github.io/interpretable-ml-book/ale.html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Accumulated Local Effects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897CC5-B2F3-474B-ADFD-441735B47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450" y="2991025"/>
            <a:ext cx="3430025" cy="21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71" y="1350081"/>
            <a:ext cx="4524375" cy="323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1221" y="461106"/>
            <a:ext cx="3430025" cy="24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13B8C8-58B1-408D-AE1D-36E87BC0DD14}"/>
              </a:ext>
            </a:extLst>
          </p:cNvPr>
          <p:cNvSpPr txBox="1"/>
          <p:nvPr/>
        </p:nvSpPr>
        <p:spPr>
          <a:xfrm>
            <a:off x="60511" y="4615703"/>
            <a:ext cx="56410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D3D3D"/>
                </a:solidFill>
                <a:latin typeface="Gill Sans MT"/>
              </a:rPr>
              <a:t>Sources:</a:t>
            </a:r>
            <a:r>
              <a:rPr lang="en-US" sz="1100" dirty="0">
                <a:latin typeface="Gill Sans MT"/>
              </a:rPr>
              <a:t>​</a:t>
            </a:r>
          </a:p>
          <a:p>
            <a:pPr>
              <a:buAutoNum type="arabicPeriod"/>
            </a:pPr>
            <a:r>
              <a:rPr lang="en-US" sz="1100" dirty="0">
                <a:latin typeface="Gill Sans MT"/>
                <a:hlinkClick r:id="rId6"/>
              </a:rPr>
              <a:t>https://christophm.github.io/interpretable-ml-book/ale.html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Accumulated Local Effects</a:t>
            </a:r>
            <a:endParaRPr/>
          </a:p>
        </p:txBody>
      </p:sp>
      <p:sp>
        <p:nvSpPr>
          <p:cNvPr id="383" name="Google Shape;383;p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4" name="Google Shape;3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936" y="1247265"/>
            <a:ext cx="5291340" cy="38203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722D82-5B5B-47FF-A980-160C0B43484D}"/>
              </a:ext>
            </a:extLst>
          </p:cNvPr>
          <p:cNvSpPr txBox="1"/>
          <p:nvPr/>
        </p:nvSpPr>
        <p:spPr>
          <a:xfrm>
            <a:off x="60511" y="4615703"/>
            <a:ext cx="56410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D3D3D"/>
                </a:solidFill>
                <a:latin typeface="Gill Sans MT"/>
              </a:rPr>
              <a:t>Sources:</a:t>
            </a:r>
            <a:r>
              <a:rPr lang="en-US" sz="1100" dirty="0">
                <a:latin typeface="Gill Sans MT"/>
              </a:rPr>
              <a:t>​</a:t>
            </a:r>
          </a:p>
          <a:p>
            <a:pPr>
              <a:buAutoNum type="arabicPeriod"/>
            </a:pPr>
            <a:r>
              <a:rPr lang="en-US" sz="1100" dirty="0">
                <a:latin typeface="Gill Sans MT"/>
                <a:hlinkClick r:id="rId4"/>
              </a:rPr>
              <a:t>https://christophm.github.io/interpretable-ml-book/ale.html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Accumulated Local Effects</a:t>
            </a:r>
            <a:endParaRPr/>
          </a:p>
        </p:txBody>
      </p:sp>
      <p:sp>
        <p:nvSpPr>
          <p:cNvPr id="390" name="Google Shape;390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Unbiased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Faster to compute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Disadvantages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Need a lot of samples per bin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Increased complexity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" sz="2600" b="1">
                <a:ea typeface="+mj-lt"/>
                <a:cs typeface="+mj-lt"/>
              </a:rPr>
              <a:t>Use Cases</a:t>
            </a:r>
            <a:endParaRPr sz="2600" b="1">
              <a:ea typeface="+mj-lt"/>
              <a:cs typeface="+mj-lt"/>
            </a:endParaRPr>
          </a:p>
        </p:txBody>
      </p:sp>
      <p:sp>
        <p:nvSpPr>
          <p:cNvPr id="153" name="Google Shape;153;p16"/>
          <p:cNvSpPr txBox="1">
            <a:spLocks noGrp="1"/>
          </p:cNvSpPr>
          <p:nvPr>
            <p:ph idx="1"/>
          </p:nvPr>
        </p:nvSpPr>
        <p:spPr>
          <a:xfrm>
            <a:off x="435895" y="1635373"/>
            <a:ext cx="8272211" cy="3525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Trust of clients/stakeholders</a:t>
            </a:r>
            <a:endParaRPr lang="en-US" dirty="0"/>
          </a:p>
          <a:p>
            <a:pPr marL="45720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Safety/Detecting Bias</a:t>
            </a:r>
            <a:endParaRPr dirty="0"/>
          </a:p>
          <a:p>
            <a:pPr marL="91440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Predicting cases of failure</a:t>
            </a:r>
            <a:endParaRPr dirty="0"/>
          </a:p>
          <a:p>
            <a:pPr marL="1371600" lvl="2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dirty="0"/>
              <a:t>Bike example</a:t>
            </a:r>
            <a:endParaRPr dirty="0"/>
          </a:p>
          <a:p>
            <a:pPr marL="91440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Test sets tend to be clearer</a:t>
            </a:r>
            <a:endParaRPr dirty="0"/>
          </a:p>
          <a:p>
            <a:pPr marL="914400" lvl="1" indent="-298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New values of features coming in</a:t>
            </a:r>
            <a:endParaRPr dirty="0"/>
          </a:p>
          <a:p>
            <a:pPr marL="914400" lvl="1" indent="-298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 2" panose="05020102010507070707" pitchFamily="18" charset="2"/>
              <a:buChar char="○"/>
            </a:pPr>
            <a:r>
              <a:rPr lang="en" dirty="0"/>
              <a:t>Recourse Analysis</a:t>
            </a:r>
            <a:endParaRPr dirty="0"/>
          </a:p>
          <a:p>
            <a:pPr marL="914400" lvl="1" indent="-298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 2" panose="05020102010507070707" pitchFamily="18" charset="2"/>
              <a:buChar char="○"/>
            </a:pPr>
            <a:r>
              <a:rPr lang="en" dirty="0"/>
              <a:t>Defense Against Adversarial Attacks</a:t>
            </a:r>
            <a:endParaRPr dirty="0"/>
          </a:p>
          <a:p>
            <a:pPr marL="1116330" lvl="2" indent="-298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 2" panose="05020102010507070707" pitchFamily="18" charset="2"/>
              <a:buChar char="○"/>
            </a:pPr>
            <a:r>
              <a:rPr lang="en" dirty="0">
                <a:sym typeface="Arial"/>
              </a:rPr>
              <a:t>Manipulating the system (credit)</a:t>
            </a:r>
            <a:endParaRPr/>
          </a:p>
          <a:p>
            <a:pPr marL="914400" lvl="1" indent="-298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Font typeface="Wingdings 2" panose="05020102010507070707" pitchFamily="18" charset="2"/>
              <a:buChar char="○"/>
            </a:pPr>
            <a:endParaRPr/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Wingdings 2" panose="05020102010507070707" pitchFamily="18" charset="2"/>
              <a:buChar char="○"/>
            </a:pPr>
            <a:endParaRPr/>
          </a:p>
          <a:p>
            <a:pPr marL="914400" lvl="1" indent="-298450">
              <a:spcBef>
                <a:spcPts val="0"/>
              </a:spcBef>
              <a:spcAft>
                <a:spcPts val="0"/>
              </a:spcAft>
              <a:buSzPts val="1100"/>
              <a:buFont typeface="Wingdings 2" panose="05020102010507070707" pitchFamily="18" charset="2"/>
              <a:buChar char="○"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Sources: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 u="sng" dirty="0">
                <a:solidFill>
                  <a:srgbClr val="FFFFFF"/>
                </a:solidFill>
                <a:hlinkClick r:id="rId3"/>
              </a:rPr>
              <a:t>https://christophm.github.io/interpretable-ml-book/</a:t>
            </a:r>
            <a:endParaRPr sz="10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2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Surrogate</a:t>
            </a:r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Approximate model with a second model that is more explanable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Compare the R^2 values to see the agreement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Notes on Usage: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Intuitive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Surrogate never sees original Y values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R^2 is very close, might as well change to the second model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Interpretable Model-Agnostic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Explanations</a:t>
            </a:r>
            <a:endParaRPr/>
          </a:p>
        </p:txBody>
      </p:sp>
      <p:sp>
        <p:nvSpPr>
          <p:cNvPr id="402" name="Google Shape;402;p52"/>
          <p:cNvSpPr txBox="1">
            <a:spLocks noGrp="1"/>
          </p:cNvSpPr>
          <p:nvPr>
            <p:ph idx="1"/>
          </p:nvPr>
        </p:nvSpPr>
        <p:spPr>
          <a:xfrm>
            <a:off x="435895" y="1635373"/>
            <a:ext cx="8272211" cy="351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>
              <a:spcBef>
                <a:spcPts val="1600"/>
              </a:spcBef>
              <a:spcAft>
                <a:spcPts val="0"/>
              </a:spcAft>
              <a:buNone/>
            </a:pPr>
            <a:endParaRPr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 dirty="0">
              <a:solidFill>
                <a:srgbClr val="3D3D3D"/>
              </a:solidFill>
              <a:latin typeface="Gill Sans MT"/>
              <a:ea typeface="Arial"/>
              <a:cs typeface="Arial"/>
            </a:endParaRPr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 dirty="0">
              <a:solidFill>
                <a:srgbClr val="3D3D3D"/>
              </a:solidFill>
              <a:latin typeface="Gill Sans MT"/>
              <a:ea typeface="Arial"/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>
              <a:solidFill>
                <a:srgbClr val="3D3D3D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https://arxiv.org/pdf/1602.04938.pdf</a:t>
            </a:r>
            <a:endParaRPr sz="1000">
              <a:solidFill>
                <a:schemeClr val="hlink"/>
              </a:solidFill>
              <a:latin typeface="Gill Sans MT"/>
            </a:endParaRPr>
          </a:p>
        </p:txBody>
      </p:sp>
      <p:pic>
        <p:nvPicPr>
          <p:cNvPr id="403" name="Google Shape;40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50" y="1503900"/>
            <a:ext cx="48387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Interpretable Model-Agnostic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Explanations</a:t>
            </a:r>
            <a:endParaRPr/>
          </a:p>
        </p:txBody>
      </p:sp>
      <p:sp>
        <p:nvSpPr>
          <p:cNvPr id="409" name="Google Shape;409;p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7200" indent="-292100">
              <a:spcBef>
                <a:spcPts val="1100"/>
              </a:spcBef>
              <a:spcAft>
                <a:spcPts val="0"/>
              </a:spcAft>
              <a:buSzPts val="1000"/>
              <a:buFont typeface="Wingdings 2" panose="05020102010507070707" pitchFamily="18" charset="2"/>
              <a:buAutoNum type="arabicPeriod"/>
            </a:pPr>
            <a:r>
              <a:rPr lang="en" b="1" dirty="0"/>
              <a:t>For each prediction to explain, permute the observation n times.</a:t>
            </a:r>
            <a:endParaRPr b="1" dirty="0"/>
          </a:p>
          <a:p>
            <a:pPr marL="457200" indent="-292100">
              <a:spcBef>
                <a:spcPts val="0"/>
              </a:spcBef>
              <a:spcAft>
                <a:spcPts val="0"/>
              </a:spcAft>
              <a:buSzPts val="1000"/>
              <a:buFont typeface="Wingdings 2" panose="05020102010507070707" pitchFamily="18" charset="2"/>
              <a:buAutoNum type="arabicPeriod"/>
            </a:pPr>
            <a:r>
              <a:rPr lang="en" dirty="0"/>
              <a:t>Let the complex model predict the outcome of all permuted observations.</a:t>
            </a:r>
            <a:endParaRPr dirty="0"/>
          </a:p>
          <a:p>
            <a:pPr marL="457200" indent="-292100">
              <a:spcBef>
                <a:spcPts val="0"/>
              </a:spcBef>
              <a:spcAft>
                <a:spcPts val="0"/>
              </a:spcAft>
              <a:buSzPts val="1000"/>
              <a:buFont typeface="Wingdings 2" panose="05020102010507070707" pitchFamily="18" charset="2"/>
              <a:buAutoNum type="arabicPeriod"/>
            </a:pPr>
            <a:r>
              <a:rPr lang="en" b="1" dirty="0"/>
              <a:t>Calculate the distance from all permutations to the original observation.</a:t>
            </a:r>
            <a:endParaRPr b="1"/>
          </a:p>
          <a:p>
            <a:pPr marL="457200" indent="-292100">
              <a:spcBef>
                <a:spcPts val="0"/>
              </a:spcBef>
              <a:spcAft>
                <a:spcPts val="0"/>
              </a:spcAft>
              <a:buSzPts val="1000"/>
              <a:buFont typeface="Wingdings 2" panose="05020102010507070707" pitchFamily="18" charset="2"/>
              <a:buAutoNum type="arabicPeriod"/>
            </a:pPr>
            <a:r>
              <a:rPr lang="en" b="1" dirty="0"/>
              <a:t>Convert the distance to a similarity score.</a:t>
            </a:r>
            <a:endParaRPr b="1" dirty="0"/>
          </a:p>
          <a:p>
            <a:pPr marL="457200" indent="-292100">
              <a:spcBef>
                <a:spcPts val="0"/>
              </a:spcBef>
              <a:spcAft>
                <a:spcPts val="0"/>
              </a:spcAft>
              <a:buSzPts val="1000"/>
              <a:buFont typeface="Wingdings 2" panose="05020102010507070707" pitchFamily="18" charset="2"/>
              <a:buAutoNum type="arabicPeriod"/>
            </a:pPr>
            <a:r>
              <a:rPr lang="en" b="1" dirty="0"/>
              <a:t>Select m features best describing the complex model outcome from the permuted data.</a:t>
            </a:r>
            <a:endParaRPr b="1" dirty="0"/>
          </a:p>
          <a:p>
            <a:pPr marL="457200" indent="-292100">
              <a:spcBef>
                <a:spcPts val="0"/>
              </a:spcBef>
              <a:spcAft>
                <a:spcPts val="0"/>
              </a:spcAft>
              <a:buSzPts val="1000"/>
              <a:buFont typeface="Wingdings 2" panose="05020102010507070707" pitchFamily="18" charset="2"/>
              <a:buAutoNum type="arabicPeriod"/>
            </a:pPr>
            <a:r>
              <a:rPr lang="en" dirty="0"/>
              <a:t>Fit a simple model to the permuted data, explaining the complex model outcome with the m features from the permuted data weighted by its similarity to the original observation.</a:t>
            </a:r>
            <a:endParaRPr dirty="0"/>
          </a:p>
          <a:p>
            <a:pPr marL="457200" indent="-292100">
              <a:spcBef>
                <a:spcPts val="0"/>
              </a:spcBef>
              <a:spcAft>
                <a:spcPts val="0"/>
              </a:spcAft>
              <a:buSzPts val="1000"/>
              <a:buFont typeface="Wingdings 2" panose="05020102010507070707" pitchFamily="18" charset="2"/>
              <a:buAutoNum type="arabicPeriod"/>
            </a:pPr>
            <a:r>
              <a:rPr lang="en" dirty="0"/>
              <a:t>Extract the feature weights from the simple model and use these as explanations for the complex models local behavior.</a:t>
            </a:r>
            <a:endParaRPr dirty="0"/>
          </a:p>
          <a:p>
            <a:pPr marL="0" indent="0">
              <a:spcBef>
                <a:spcPts val="110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/>
          </a:p>
          <a:p>
            <a:pPr marL="0" indent="0">
              <a:spcBef>
                <a:spcPts val="110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Font typeface="Wingdings 2" panose="05020102010507070707" pitchFamily="18" charset="2"/>
              <a:buNone/>
            </a:pPr>
            <a:r>
              <a:rPr lang="en" sz="1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https://cran.r-project.org/web/packages/lime/vignettes/Understanding_lime.html</a:t>
            </a:r>
            <a:endParaRPr sz="1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- Tabular Data</a:t>
            </a:r>
            <a:endParaRPr/>
          </a:p>
        </p:txBody>
      </p:sp>
      <p:sp>
        <p:nvSpPr>
          <p:cNvPr id="416" name="Google Shape;416;p5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</a:pPr>
            <a:r>
              <a:rPr lang="en" dirty="0"/>
              <a:t>Data needs to be </a:t>
            </a:r>
            <a:r>
              <a:rPr lang="en" dirty="0" err="1"/>
              <a:t>LabelEncoded</a:t>
            </a:r>
            <a:endParaRPr dirty="0" err="1"/>
          </a:p>
          <a:p>
            <a:pPr marL="285750" lvl="0" indent="-285750" algn="l" rtl="0">
              <a:spcBef>
                <a:spcPts val="1600"/>
              </a:spcBef>
              <a:spcAft>
                <a:spcPts val="0"/>
              </a:spcAft>
            </a:pPr>
            <a:r>
              <a:rPr lang="en" dirty="0"/>
              <a:t>Check R^2</a:t>
            </a:r>
            <a:endParaRPr dirty="0"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dirty="0">
              <a:solidFill>
                <a:srgbClr val="3D3D3D"/>
              </a:solidFill>
              <a:latin typeface="Gill Sans M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https://towardsdatascience.com/decrypting-your-machine-learning-model-using-lime-5adc035109b5</a:t>
            </a:r>
            <a:endParaRPr sz="1000" dirty="0">
              <a:solidFill>
                <a:schemeClr val="hlink"/>
              </a:solidFill>
              <a:latin typeface="Gill Sans MT"/>
            </a:endParaRPr>
          </a:p>
        </p:txBody>
      </p:sp>
      <p:pic>
        <p:nvPicPr>
          <p:cNvPr id="415" name="Google Shape;41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76" y="1445216"/>
            <a:ext cx="8455445" cy="2082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- Tabular Data</a:t>
            </a:r>
            <a:endParaRPr/>
          </a:p>
        </p:txBody>
      </p:sp>
      <p:sp>
        <p:nvSpPr>
          <p:cNvPr id="422" name="Google Shape;422;p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Source: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https://marcotcr.github.io/lime/tutorials/Tutorial%20-%20continuous%20and%20categorical%20features.html</a:t>
            </a:r>
            <a:endParaRPr sz="1000">
              <a:solidFill>
                <a:schemeClr val="hlink"/>
              </a:solidFill>
              <a:latin typeface="Gill Sans MT"/>
            </a:endParaRPr>
          </a:p>
        </p:txBody>
      </p:sp>
      <p:pic>
        <p:nvPicPr>
          <p:cNvPr id="423" name="Google Shape;4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00745"/>
            <a:ext cx="9144001" cy="1742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- Tabular Data Regression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9F2CD5-D134-44C8-914F-FA9353FA7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marL="229235" indent="-229235">
              <a:spcBef>
                <a:spcPts val="0"/>
              </a:spcBef>
              <a:spcAft>
                <a:spcPts val="0"/>
              </a:spcAft>
            </a:pPr>
            <a:r>
              <a:rPr lang="en" dirty="0">
                <a:ea typeface="+mn-lt"/>
                <a:cs typeface="+mn-lt"/>
              </a:rPr>
              <a:t>Source:</a:t>
            </a:r>
            <a:endParaRPr lang="en-US" dirty="0">
              <a:ea typeface="+mn-lt"/>
              <a:cs typeface="+mn-lt"/>
            </a:endParaRPr>
          </a:p>
          <a:p>
            <a:pPr marL="229235" indent="-229235">
              <a:spcBef>
                <a:spcPts val="0"/>
              </a:spcBef>
              <a:spcAft>
                <a:spcPts val="1600"/>
              </a:spcAft>
            </a:pPr>
            <a:r>
              <a:rPr lang="en" u="sng" dirty="0">
                <a:solidFill>
                  <a:schemeClr val="hlink"/>
                </a:solidFill>
                <a:ea typeface="+mn-lt"/>
                <a:cs typeface="+mn-lt"/>
                <a:hlinkClick r:id="rId3"/>
              </a:rPr>
              <a:t>https://marcotcr.github.io/lime/tutorials/Tutorial%20-%20continuous%20and%20categorical%20features.html</a:t>
            </a:r>
            <a:endParaRPr lang="en-US">
              <a:ea typeface="+mn-lt"/>
              <a:cs typeface="+mn-lt"/>
            </a:endParaRPr>
          </a:p>
          <a:p>
            <a:pPr marL="229235" indent="-229235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29" name="Google Shape;4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32389"/>
            <a:ext cx="8839198" cy="1949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466727-4424-48C1-9B06-0640D2C47C2A}"/>
              </a:ext>
            </a:extLst>
          </p:cNvPr>
          <p:cNvSpPr txBox="1"/>
          <p:nvPr/>
        </p:nvSpPr>
        <p:spPr>
          <a:xfrm>
            <a:off x="437029" y="4629150"/>
            <a:ext cx="872714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D3D3D"/>
                </a:solidFill>
                <a:latin typeface="Gill Sans MT"/>
                <a:cs typeface="Segoe UI"/>
              </a:rPr>
              <a:t>Source:</a:t>
            </a:r>
            <a:r>
              <a:rPr lang="en-US" sz="1100" dirty="0">
                <a:latin typeface="Gill Sans MT"/>
                <a:cs typeface="Segoe UI"/>
              </a:rPr>
              <a:t>​</a:t>
            </a:r>
          </a:p>
          <a:p>
            <a:r>
              <a:rPr lang="en-US" sz="1100" dirty="0">
                <a:hlinkClick r:id="rId5"/>
              </a:rPr>
              <a:t>https://marcotcr.github.io/lime/tutorials/Using%2Blime%2Bfor%2Bregression.html</a:t>
            </a:r>
            <a:endParaRPr lang="en-US" dirty="0">
              <a:hlinkClick r:id="rId5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SP-LIME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8E4123-0E99-437F-BEBB-53145CF23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5" name="Google Shape;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10" y="1178814"/>
            <a:ext cx="6610297" cy="367321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8939E8-AD88-47AB-9E9B-50E53E5981DF}"/>
              </a:ext>
            </a:extLst>
          </p:cNvPr>
          <p:cNvSpPr txBox="1"/>
          <p:nvPr/>
        </p:nvSpPr>
        <p:spPr>
          <a:xfrm>
            <a:off x="437029" y="4783791"/>
            <a:ext cx="791359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828282"/>
                </a:solidFill>
                <a:latin typeface="Gill Sans MT"/>
                <a:cs typeface="Segoe UI"/>
                <a:hlinkClick r:id="rId4"/>
              </a:rPr>
              <a:t>https://towardsdatascience.com/decrypting-your-machine-learning-model-using-lime-5adc035109b5</a:t>
            </a:r>
            <a:r>
              <a:rPr lang="en-US" sz="1100" dirty="0">
                <a:latin typeface="Gill Sans MT"/>
              </a:rPr>
              <a:t>​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- Text Classification</a:t>
            </a:r>
            <a:endParaRPr/>
          </a:p>
        </p:txBody>
      </p:sp>
      <p:sp>
        <p:nvSpPr>
          <p:cNvPr id="441" name="Google Shape;441;p5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2" name="Google Shape;4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95" y="1522839"/>
            <a:ext cx="8710212" cy="26348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02E77E-3C3C-493D-B9E1-A48F94E6CA33}"/>
              </a:ext>
            </a:extLst>
          </p:cNvPr>
          <p:cNvSpPr txBox="1"/>
          <p:nvPr/>
        </p:nvSpPr>
        <p:spPr>
          <a:xfrm>
            <a:off x="194982" y="477706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828282"/>
                </a:solidFill>
                <a:latin typeface="Gill Sans MT"/>
                <a:cs typeface="Segoe UI"/>
                <a:hlinkClick r:id="rId4"/>
              </a:rPr>
              <a:t>https://marcotcr.github.io/lime</a:t>
            </a:r>
            <a:endParaRPr lang="en-US" sz="1100" dirty="0">
              <a:latin typeface="Gill Sans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49" name="Google Shape;4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32" y="1675614"/>
            <a:ext cx="8345277" cy="2590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Google Shape;440;p58">
            <a:extLst>
              <a:ext uri="{FF2B5EF4-FFF2-40B4-BE49-F238E27FC236}">
                <a16:creationId xmlns:a16="http://schemas.microsoft.com/office/drawing/2014/main" id="{E0B1E0BC-AB23-457A-8A3C-5575DC6BB0A9}"/>
              </a:ext>
            </a:extLst>
          </p:cNvPr>
          <p:cNvSpPr txBox="1">
            <a:spLocks/>
          </p:cNvSpPr>
          <p:nvPr/>
        </p:nvSpPr>
        <p:spPr>
          <a:xfrm>
            <a:off x="431547" y="621665"/>
            <a:ext cx="8272212" cy="76035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1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  <a:buClrTx/>
              <a:buFontTx/>
            </a:pPr>
            <a:r>
              <a:rPr lang="en-US"/>
              <a:t>LIME - Text Classification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B27B5-1EEA-454C-AAA6-3946FDA1994F}"/>
              </a:ext>
            </a:extLst>
          </p:cNvPr>
          <p:cNvSpPr txBox="1"/>
          <p:nvPr/>
        </p:nvSpPr>
        <p:spPr>
          <a:xfrm>
            <a:off x="356347" y="4730002"/>
            <a:ext cx="605117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Gill Sans MT"/>
                <a:hlinkClick r:id="rId4"/>
              </a:rPr>
              <a:t>https://christophm.github.io/interpretable-ml-book/lime.html</a:t>
            </a:r>
            <a:endParaRPr lang="en-US" sz="1100" dirty="0">
              <a:latin typeface="Gill Sans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- Images</a:t>
            </a:r>
            <a:endParaRPr/>
          </a:p>
        </p:txBody>
      </p:sp>
      <p:sp>
        <p:nvSpPr>
          <p:cNvPr id="455" name="Google Shape;455;p60"/>
          <p:cNvSpPr txBox="1">
            <a:spLocks noGrp="1"/>
          </p:cNvSpPr>
          <p:nvPr>
            <p:ph idx="1"/>
          </p:nvPr>
        </p:nvSpPr>
        <p:spPr>
          <a:xfrm>
            <a:off x="435895" y="4782065"/>
            <a:ext cx="8272211" cy="2386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ea typeface="+mn-lt"/>
                <a:cs typeface="+mn-lt"/>
                <a:sym typeface="Arial"/>
                <a:hlinkClick r:id="rId3"/>
              </a:rPr>
              <a:t>https://www.oreilly.com/learning/introduction-to-local-interpretable-model-agnostic-explanations-lime</a:t>
            </a:r>
            <a:endParaRPr lang="en-US"/>
          </a:p>
        </p:txBody>
      </p:sp>
      <p:pic>
        <p:nvPicPr>
          <p:cNvPr id="456" name="Google Shape;4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189" y="1356440"/>
            <a:ext cx="6605177" cy="3291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CC98-F194-4851-93D0-1CDEBF13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600" b="1" dirty="0">
                <a:ea typeface="+mj-lt"/>
                <a:cs typeface="+mj-lt"/>
              </a:rPr>
              <a:t>RESOURCES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71E6-C064-4142-BB2B-750EB2AC6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9235" indent="-229235"/>
            <a:r>
              <a:rPr lang="en-US" dirty="0"/>
              <a:t>Book by Christopher Molnar</a:t>
            </a:r>
          </a:p>
          <a:p>
            <a:pPr marL="229235" indent="-229235"/>
            <a:r>
              <a:rPr lang="en-US" dirty="0">
                <a:ea typeface="+mn-lt"/>
                <a:cs typeface="+mn-lt"/>
                <a:hlinkClick r:id="rId2"/>
              </a:rPr>
              <a:t>https://christophm.github.io/interpretable-ml-book/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89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LIME - Images</a:t>
            </a:r>
            <a:endParaRPr lang="en-US"/>
          </a:p>
        </p:txBody>
      </p:sp>
      <p:sp>
        <p:nvSpPr>
          <p:cNvPr id="462" name="Google Shape;462;p6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463" name="Google Shape;4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357" y="1288409"/>
            <a:ext cx="6417277" cy="36760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55;p60">
            <a:extLst>
              <a:ext uri="{FF2B5EF4-FFF2-40B4-BE49-F238E27FC236}">
                <a16:creationId xmlns:a16="http://schemas.microsoft.com/office/drawing/2014/main" id="{986FBF25-11F3-49AA-985F-6E6227FBA61C}"/>
              </a:ext>
            </a:extLst>
          </p:cNvPr>
          <p:cNvSpPr txBox="1">
            <a:spLocks/>
          </p:cNvSpPr>
          <p:nvPr/>
        </p:nvSpPr>
        <p:spPr>
          <a:xfrm>
            <a:off x="435895" y="4782065"/>
            <a:ext cx="8272211" cy="2386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9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72500" indent="-229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75000" indent="-202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3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01500" indent="-17550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42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65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875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0000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ea typeface="+mn-lt"/>
                <a:cs typeface="+mn-lt"/>
                <a:sym typeface="Arial"/>
                <a:hlinkClick r:id="rId4"/>
              </a:rPr>
              <a:t>https://</a:t>
            </a:r>
            <a:r>
              <a:rPr lang="en-US" sz="1000" dirty="0">
                <a:ea typeface="+mn-lt"/>
                <a:cs typeface="+mn-lt"/>
                <a:hlinkClick r:id="rId4"/>
              </a:rPr>
              <a:t>www.oreilly</a:t>
            </a:r>
            <a:r>
              <a:rPr lang="en-US" sz="1000" dirty="0">
                <a:ea typeface="+mn-lt"/>
                <a:cs typeface="+mn-lt"/>
                <a:sym typeface="Arial"/>
                <a:hlinkClick r:id="rId4"/>
              </a:rPr>
              <a:t>.com/</a:t>
            </a:r>
            <a:r>
              <a:rPr lang="en-US" sz="1000" dirty="0">
                <a:ea typeface="+mn-lt"/>
                <a:cs typeface="+mn-lt"/>
                <a:hlinkClick r:id="rId4"/>
              </a:rPr>
              <a:t>learning/introduction-to-local-interpretable-model-agnostic-explanations-lime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LIME Disadvantages</a:t>
            </a:r>
            <a:endParaRPr/>
          </a:p>
        </p:txBody>
      </p:sp>
      <p:sp>
        <p:nvSpPr>
          <p:cNvPr id="469" name="Google Shape;469;p6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5020102010507070707" pitchFamily="18" charset="2"/>
              <a:buChar char="•"/>
            </a:pPr>
            <a:r>
              <a:rPr lang="en" sz="1600" dirty="0"/>
              <a:t>Neighborhood of sampling - kernel smoothing</a:t>
            </a:r>
            <a:endParaRPr lang="en-US" sz="1600" dirty="0"/>
          </a:p>
          <a:p>
            <a:pPr marL="285750" lvl="0" indent="-285750" algn="l" rtl="0">
              <a:spcBef>
                <a:spcPts val="1600"/>
              </a:spcBef>
              <a:spcAft>
                <a:spcPts val="1600"/>
              </a:spcAft>
              <a:buFont typeface="Arial" panose="05020102010507070707" pitchFamily="18" charset="2"/>
              <a:buChar char="•"/>
            </a:pPr>
            <a:r>
              <a:rPr lang="en" sz="1600" dirty="0"/>
              <a:t>Instability</a:t>
            </a:r>
            <a:endParaRPr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680CE-79FC-436E-A010-B2680774590A}"/>
              </a:ext>
            </a:extLst>
          </p:cNvPr>
          <p:cNvSpPr txBox="1"/>
          <p:nvPr/>
        </p:nvSpPr>
        <p:spPr>
          <a:xfrm>
            <a:off x="356347" y="4730002"/>
            <a:ext cx="605117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latin typeface="Gill Sans MT"/>
                <a:hlinkClick r:id="rId3"/>
              </a:rPr>
              <a:t>https://christophm.github.io/interpretable-ml-book/lime.html</a:t>
            </a:r>
            <a:endParaRPr lang="en-US" sz="1100" dirty="0">
              <a:latin typeface="Gill Sans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Shapley Additive Explanations (SHAP)</a:t>
            </a:r>
            <a:endParaRPr/>
          </a:p>
        </p:txBody>
      </p:sp>
      <p:sp>
        <p:nvSpPr>
          <p:cNvPr id="475" name="Google Shape;475;p6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Originates from Game Theory (Shapley Values)</a:t>
            </a:r>
            <a:endParaRPr lang="en-US" sz="16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Fair distribution of reward (dividing payoff)</a:t>
            </a:r>
            <a:endParaRPr sz="16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Coalition</a:t>
            </a:r>
            <a:endParaRPr sz="14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Game</a:t>
            </a:r>
            <a:endParaRPr sz="14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400" dirty="0"/>
              <a:t>Payout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Source: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https://medium.com/civis-analytics/demystifying-black-box-models-with-shap-value-analysis-3e20b536fc80</a:t>
            </a:r>
            <a:endParaRPr sz="1000" dirty="0">
              <a:solidFill>
                <a:schemeClr val="hlink"/>
              </a:solidFill>
            </a:endParaRPr>
          </a:p>
        </p:txBody>
      </p:sp>
      <p:pic>
        <p:nvPicPr>
          <p:cNvPr id="476" name="Google Shape;47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875" y="3078563"/>
            <a:ext cx="6572250" cy="140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</a:t>
            </a:r>
            <a:endParaRPr/>
          </a:p>
        </p:txBody>
      </p:sp>
      <p:sp>
        <p:nvSpPr>
          <p:cNvPr id="482" name="Google Shape;482;p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774700" lvl="0" indent="-342900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SzPts val="1400"/>
              <a:buFont typeface="Wingdings 2" panose="05020102010507070707" pitchFamily="18" charset="2"/>
              <a:buAutoNum type="arabicPeriod"/>
            </a:pPr>
            <a:r>
              <a:rPr lang="en" sz="1600" dirty="0">
                <a:sym typeface="Arial"/>
              </a:rPr>
              <a:t>The sum of what everyone receives should equal the total reward</a:t>
            </a:r>
            <a:endParaRPr lang="en-US" sz="1600" dirty="0"/>
          </a:p>
          <a:p>
            <a:pPr marL="7747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 2" panose="05020102010507070707" pitchFamily="18" charset="2"/>
              <a:buAutoNum type="arabicPeriod"/>
            </a:pPr>
            <a:r>
              <a:rPr lang="en" sz="1600" dirty="0">
                <a:sym typeface="Arial"/>
              </a:rPr>
              <a:t>If two people contributed the same value, then they should receive the same amount from the reward</a:t>
            </a:r>
            <a:endParaRPr sz="1600" dirty="0"/>
          </a:p>
          <a:p>
            <a:pPr marL="7747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 2" panose="05020102010507070707" pitchFamily="18" charset="2"/>
              <a:buAutoNum type="arabicPeriod"/>
            </a:pPr>
            <a:r>
              <a:rPr lang="en" sz="1600" dirty="0">
                <a:sym typeface="Arial"/>
              </a:rPr>
              <a:t>Someone who contributed no value should receive nothing</a:t>
            </a:r>
            <a:endParaRPr sz="1600" dirty="0"/>
          </a:p>
          <a:p>
            <a:pPr marL="7747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 2" panose="05020102010507070707" pitchFamily="18" charset="2"/>
              <a:buAutoNum type="arabicPeriod"/>
            </a:pPr>
            <a:r>
              <a:rPr lang="en" sz="1600" dirty="0">
                <a:sym typeface="Arial"/>
              </a:rPr>
              <a:t>If the group plays two games, then an individual’s reward from both games should equal their reward from their first game plus their reward from the second game</a:t>
            </a:r>
            <a:endParaRPr lang="en" sz="1600" dirty="0"/>
          </a:p>
          <a:p>
            <a:pPr marL="0" indent="0">
              <a:lnSpc>
                <a:spcPct val="158000"/>
              </a:lnSpc>
              <a:spcBef>
                <a:spcPts val="1700"/>
              </a:spcBef>
              <a:spcAft>
                <a:spcPts val="0"/>
              </a:spcAft>
              <a:buSzPts val="1400"/>
              <a:buNone/>
            </a:pPr>
            <a:endParaRPr lang="en" sz="1000" dirty="0">
              <a:sym typeface="Arial"/>
            </a:endParaRPr>
          </a:p>
          <a:p>
            <a:pPr marL="0" lvl="0" indent="0">
              <a:lnSpc>
                <a:spcPct val="158000"/>
              </a:lnSpc>
              <a:spcBef>
                <a:spcPts val="1700"/>
              </a:spcBef>
              <a:spcAft>
                <a:spcPts val="0"/>
              </a:spcAft>
              <a:buSzPts val="1400"/>
              <a:buNone/>
            </a:pPr>
            <a:r>
              <a:rPr lang="en" sz="1000" dirty="0">
                <a:sym typeface="Arial"/>
                <a:hlinkClick r:id="rId3"/>
              </a:rPr>
              <a:t>https</a:t>
            </a:r>
            <a:r>
              <a:rPr lang="en" sz="1000" dirty="0"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://medium.com/@gabrieltseng/interpreting-complex-models-with-shap-values-1c187db6ec83</a:t>
            </a:r>
            <a:endParaRPr sz="1000"/>
          </a:p>
          <a:p>
            <a:pPr marL="342900" lvl="0" indent="-342900">
              <a:spcBef>
                <a:spcPts val="0"/>
              </a:spcBef>
              <a:spcAft>
                <a:spcPts val="1600"/>
              </a:spcAft>
              <a:buFont typeface="Wingdings 2" panose="05020102010507070707" pitchFamily="18" charset="2"/>
              <a:buAutoNum type="arabicPeriod"/>
            </a:pPr>
            <a:endParaRPr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</a:t>
            </a:r>
            <a:endParaRPr/>
          </a:p>
        </p:txBody>
      </p:sp>
      <p:sp>
        <p:nvSpPr>
          <p:cNvPr id="488" name="Google Shape;488;p6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Source: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 dirty="0">
                <a:solidFill>
                  <a:schemeClr val="accent5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https://medium.com/civis-analytics/demystifying-black-box-models-with-shap-value-analysis-3e20b536fc80</a:t>
            </a:r>
            <a:endParaRPr sz="1000">
              <a:solidFill>
                <a:schemeClr val="accent5"/>
              </a:solidFill>
              <a:latin typeface="Gill Sans MT"/>
            </a:endParaRPr>
          </a:p>
        </p:txBody>
      </p:sp>
      <p:pic>
        <p:nvPicPr>
          <p:cNvPr id="489" name="Google Shape;48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875" y="2153463"/>
            <a:ext cx="6572250" cy="140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</a:t>
            </a:r>
            <a:endParaRPr/>
          </a:p>
        </p:txBody>
      </p:sp>
      <p:sp>
        <p:nvSpPr>
          <p:cNvPr id="495" name="Google Shape;495;p6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Source:</a:t>
            </a:r>
            <a:endParaRPr sz="1000" dirty="0"/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https://github.com/slundberg/shap</a:t>
            </a:r>
            <a:endParaRPr sz="1000" dirty="0"/>
          </a:p>
        </p:txBody>
      </p:sp>
      <p:pic>
        <p:nvPicPr>
          <p:cNvPr id="496" name="Google Shape;4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38" y="1591364"/>
            <a:ext cx="8010525" cy="2305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6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03" name="Google Shape;5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870"/>
            <a:ext cx="9144001" cy="429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55BBAD-C904-4684-8CD2-C29AFC87C985}"/>
              </a:ext>
            </a:extLst>
          </p:cNvPr>
          <p:cNvSpPr txBox="1"/>
          <p:nvPr/>
        </p:nvSpPr>
        <p:spPr>
          <a:xfrm>
            <a:off x="437029" y="4508126"/>
            <a:ext cx="8209429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D3D3D"/>
                </a:solidFill>
                <a:latin typeface="Gill Sans MT"/>
                <a:cs typeface="Segoe UI"/>
              </a:rPr>
              <a:t>Source:</a:t>
            </a:r>
            <a:r>
              <a:rPr lang="en-US" sz="1100" dirty="0">
                <a:latin typeface="Gill Sans MT"/>
                <a:cs typeface="Segoe UI"/>
              </a:rPr>
              <a:t>​</a:t>
            </a:r>
            <a:endParaRPr lang="en-US" sz="1100">
              <a:latin typeface="Gill Sans MT"/>
              <a:cs typeface="Segoe UI"/>
            </a:endParaRPr>
          </a:p>
          <a:p>
            <a:r>
              <a:rPr lang="en-US" sz="1100" dirty="0">
                <a:solidFill>
                  <a:srgbClr val="828282"/>
                </a:solidFill>
                <a:latin typeface="Gill Sans MT"/>
                <a:cs typeface="Segoe UI"/>
                <a:hlinkClick r:id="rId4"/>
              </a:rPr>
              <a:t>https://github.com/slundberg/shap</a:t>
            </a:r>
            <a:r>
              <a:rPr lang="en-US" sz="1100" dirty="0">
                <a:latin typeface="Gill Sans MT"/>
                <a:cs typeface="Segoe UI"/>
                <a:hlinkClick r:id="rId4"/>
              </a:rPr>
              <a:t>​</a:t>
            </a:r>
            <a:endParaRPr lang="en-US" sz="1100">
              <a:latin typeface="Gill Sans MT"/>
              <a:cs typeface="Segoe UI"/>
            </a:endParaRPr>
          </a:p>
          <a:p>
            <a:r>
              <a:rPr lang="en-US" sz="1100" dirty="0">
                <a:latin typeface="Gill Sans MT"/>
                <a:hlinkClick r:id="rId5"/>
              </a:rPr>
              <a:t>https://colab.research.google.com/drive/1738j91J8FANA77riYaRVdqvHahgJ2b3P#scrollTo=xv7DKtQNldVS</a:t>
            </a:r>
            <a:endParaRPr lang="en-US" sz="1100">
              <a:latin typeface="Gill Sans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871" y="0"/>
            <a:ext cx="72062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DEFD94-F0D0-4086-880D-56D0135366A3}"/>
              </a:ext>
            </a:extLst>
          </p:cNvPr>
          <p:cNvSpPr txBox="1"/>
          <p:nvPr/>
        </p:nvSpPr>
        <p:spPr>
          <a:xfrm>
            <a:off x="87406" y="4568638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D3D3D"/>
                </a:solidFill>
                <a:latin typeface="Gill Sans MT"/>
                <a:cs typeface="Segoe UI"/>
              </a:rPr>
              <a:t>Source:</a:t>
            </a:r>
            <a:r>
              <a:rPr lang="en-US" sz="1100" dirty="0">
                <a:latin typeface="Gill Sans MT"/>
                <a:cs typeface="Segoe UI"/>
              </a:rPr>
              <a:t>​</a:t>
            </a:r>
          </a:p>
          <a:p>
            <a:r>
              <a:rPr lang="en-US" sz="1100" dirty="0">
                <a:solidFill>
                  <a:srgbClr val="828282"/>
                </a:solidFill>
                <a:latin typeface="Gill Sans MT"/>
                <a:cs typeface="Segoe UI"/>
                <a:hlinkClick r:id="rId4"/>
              </a:rPr>
              <a:t>https://github.com/slundberg/shap</a:t>
            </a:r>
            <a:r>
              <a:rPr lang="en-US" sz="1100" dirty="0">
                <a:latin typeface="Gill Sans MT"/>
                <a:cs typeface="Segoe UI"/>
              </a:rPr>
              <a:t>​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6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17" name="Google Shape;5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9917"/>
            <a:ext cx="9143999" cy="48036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0E355B-35CB-454B-A6FF-056C88459A28}"/>
              </a:ext>
            </a:extLst>
          </p:cNvPr>
          <p:cNvSpPr txBox="1"/>
          <p:nvPr/>
        </p:nvSpPr>
        <p:spPr>
          <a:xfrm>
            <a:off x="168089" y="4608980"/>
            <a:ext cx="2743200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D3D3D"/>
                </a:solidFill>
                <a:latin typeface="Gill Sans MT"/>
                <a:cs typeface="Segoe UI"/>
              </a:rPr>
              <a:t>Source:</a:t>
            </a:r>
            <a:r>
              <a:rPr lang="en-US" sz="1100" dirty="0">
                <a:latin typeface="Gill Sans MT"/>
                <a:cs typeface="Segoe UI"/>
              </a:rPr>
              <a:t>​</a:t>
            </a:r>
          </a:p>
          <a:p>
            <a:r>
              <a:rPr lang="en-US" sz="1100" dirty="0">
                <a:solidFill>
                  <a:srgbClr val="828282"/>
                </a:solidFill>
                <a:latin typeface="Gill Sans MT"/>
                <a:cs typeface="Segoe UI"/>
                <a:hlinkClick r:id="rId4"/>
              </a:rPr>
              <a:t>https://github.com/slundberg/shap</a:t>
            </a:r>
            <a:r>
              <a:rPr lang="en-US" dirty="0">
                <a:latin typeface="Gill Sans MT"/>
                <a:cs typeface="Segoe UI"/>
              </a:rPr>
              <a:t>​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</a:t>
            </a:r>
            <a:endParaRPr/>
          </a:p>
        </p:txBody>
      </p:sp>
      <p:sp>
        <p:nvSpPr>
          <p:cNvPr id="523" name="Google Shape;523;p7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24" name="Google Shape;5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7220"/>
            <a:ext cx="9143999" cy="33487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9C8C51-5625-4E28-9E5D-F134C1A2FCC1}"/>
              </a:ext>
            </a:extLst>
          </p:cNvPr>
          <p:cNvSpPr txBox="1"/>
          <p:nvPr/>
        </p:nvSpPr>
        <p:spPr>
          <a:xfrm>
            <a:off x="242047" y="4629150"/>
            <a:ext cx="27432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D3D3D"/>
                </a:solidFill>
                <a:latin typeface="Gill Sans MT"/>
                <a:cs typeface="Segoe UI"/>
              </a:rPr>
              <a:t>Source:</a:t>
            </a:r>
            <a:r>
              <a:rPr lang="en-US" sz="1100" dirty="0">
                <a:latin typeface="Gill Sans MT"/>
                <a:cs typeface="Segoe UI"/>
              </a:rPr>
              <a:t>​</a:t>
            </a:r>
          </a:p>
          <a:p>
            <a:r>
              <a:rPr lang="en-US" sz="1100" dirty="0">
                <a:solidFill>
                  <a:srgbClr val="828282"/>
                </a:solidFill>
                <a:latin typeface="Gill Sans MT"/>
                <a:cs typeface="Segoe UI"/>
                <a:hlinkClick r:id="rId4"/>
              </a:rPr>
              <a:t>https://github.com/slundberg/shap</a:t>
            </a:r>
            <a:r>
              <a:rPr lang="en-US" sz="1100" dirty="0">
                <a:latin typeface="Gill Sans MT"/>
                <a:cs typeface="Segoe UI"/>
              </a:rPr>
              <a:t>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Use Case - Detecting Bias</a:t>
            </a:r>
            <a:endParaRPr b="1" dirty="0"/>
          </a:p>
        </p:txBody>
      </p:sp>
      <p:sp>
        <p:nvSpPr>
          <p:cNvPr id="159" name="Google Shape;159;p17"/>
          <p:cNvSpPr txBox="1">
            <a:spLocks noGrp="1"/>
          </p:cNvSpPr>
          <p:nvPr>
            <p:ph idx="1"/>
          </p:nvPr>
        </p:nvSpPr>
        <p:spPr>
          <a:xfrm>
            <a:off x="435895" y="1635373"/>
            <a:ext cx="8272211" cy="3464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Sources: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 dirty="0">
                <a:hlinkClick r:id="rId3"/>
              </a:rPr>
              <a:t>https://christophm.github.io/interpretable-ml-book/</a:t>
            </a:r>
            <a:endParaRPr sz="1000"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 sz="1000" u="sng" dirty="0">
                <a:solidFill>
                  <a:schemeClr val="hlink"/>
                </a:solidFill>
                <a:latin typeface="Gill Sans MT"/>
                <a:ea typeface="Arial"/>
                <a:cs typeface="Arial"/>
                <a:sym typeface="Arial"/>
                <a:hlinkClick r:id="rId4"/>
              </a:rPr>
              <a:t>https://www.slideshare.net/0xdata/explaining-blackbox-machine-learning-predictions</a:t>
            </a:r>
            <a:endParaRPr sz="1000" dirty="0">
              <a:solidFill>
                <a:schemeClr val="hlink"/>
              </a:solidFill>
              <a:latin typeface="Gill Sans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0939" y="753035"/>
            <a:ext cx="4164579" cy="38929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E516-FF8D-4DE6-9FE9-2CADDE11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235A3-2525-4EEC-88FD-AE55F41D1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099" y="1786855"/>
            <a:ext cx="4216627" cy="11268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62EDA-6F9F-4275-9EB3-EB8A958E2E31}"/>
              </a:ext>
            </a:extLst>
          </p:cNvPr>
          <p:cNvSpPr txBox="1"/>
          <p:nvPr/>
        </p:nvSpPr>
        <p:spPr>
          <a:xfrm>
            <a:off x="2732182" y="3031704"/>
            <a:ext cx="440740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latin typeface="Gill Sans MT"/>
              </a:rPr>
              <a:t>Contact info: </a:t>
            </a:r>
            <a:r>
              <a:rPr lang="en-US" sz="1500" dirty="0">
                <a:latin typeface="Gill Sans MT"/>
                <a:hlinkClick r:id="rId2"/>
              </a:rPr>
              <a:t>kdykho@gmail.com</a:t>
            </a:r>
            <a:endParaRPr lang="en-US"/>
          </a:p>
          <a:p>
            <a:r>
              <a:rPr lang="en-US" sz="1500" dirty="0">
                <a:latin typeface="Gill Sans MT"/>
              </a:rPr>
              <a:t>LinkedIn: </a:t>
            </a:r>
            <a:r>
              <a:rPr lang="en-US" sz="1500" dirty="0">
                <a:hlinkClick r:id="rId3"/>
              </a:rPr>
              <a:t>https://www.linkedin.com/in/kvnkho/</a:t>
            </a:r>
            <a:endParaRPr lang="en-US" sz="1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67857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34" y="853621"/>
            <a:ext cx="7052982" cy="36984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Machine Learning Bias</a:t>
            </a:r>
            <a:endParaRPr b="1"/>
          </a:p>
        </p:txBody>
      </p:sp>
      <p:sp>
        <p:nvSpPr>
          <p:cNvPr id="173" name="Google Shape;173;p19"/>
          <p:cNvSpPr txBox="1">
            <a:spLocks noGrp="1"/>
          </p:cNvSpPr>
          <p:nvPr>
            <p:ph idx="1"/>
          </p:nvPr>
        </p:nvSpPr>
        <p:spPr>
          <a:xfrm>
            <a:off x="435895" y="1635373"/>
            <a:ext cx="8272211" cy="35050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  <a:p>
            <a:pPr marL="0" lvl="0" indent="0" algn="l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FF0000"/>
              </a:solidFill>
            </a:endParaRPr>
          </a:p>
          <a:p>
            <a:pPr marL="0" lvl="0" indent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Sources:</a:t>
            </a:r>
            <a:endParaRPr sz="1000" dirty="0"/>
          </a:p>
          <a:p>
            <a:pPr marL="457200" indent="-2921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https://www.technologyreview.com/s/612775/algorithms-criminal-justi</a:t>
            </a:r>
            <a:r>
              <a:rPr lang="en" sz="1000" u="sng" dirty="0">
                <a:solidFill>
                  <a:srgbClr val="FF0000"/>
                </a:solidFill>
                <a:hlinkClick r:id="rId3"/>
              </a:rPr>
              <a:t>ce-ai/</a:t>
            </a:r>
            <a:endParaRPr sz="1000" dirty="0">
              <a:solidFill>
                <a:srgbClr val="FF0000"/>
              </a:solidFill>
              <a:hlinkClick r:id="rId3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Gill Sans MT" panose="020B0502020104020203"/>
              <a:ea typeface="Arial"/>
              <a:cs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959" y="1512636"/>
            <a:ext cx="6275651" cy="29903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 versus Interpretability</a:t>
            </a: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" sz="1000" dirty="0">
              <a:solidFill>
                <a:srgbClr val="000000"/>
              </a:solidFill>
              <a:latin typeface="Gill Sans M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00000"/>
                </a:solidFill>
                <a:latin typeface="Gill Sans MT"/>
              </a:rPr>
              <a:t>Sources:</a:t>
            </a:r>
            <a:endParaRPr sz="1000">
              <a:solidFill>
                <a:srgbClr val="000000"/>
              </a:solidFill>
              <a:latin typeface="Gill Sans MT"/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AutoNum type="arabicPeriod"/>
            </a:pPr>
            <a:r>
              <a:rPr lang="en" sz="1000" u="sng" dirty="0">
                <a:solidFill>
                  <a:srgbClr val="000000"/>
                </a:solidFill>
                <a:latin typeface="Gill Sans MT"/>
                <a:ea typeface="Arial"/>
                <a:cs typeface="Arial"/>
                <a:sym typeface="Arial"/>
                <a:hlinkClick r:id="rId3"/>
              </a:rPr>
              <a:t>https://towardsdatascience.com/the-balance-accuracy-vs-interpretability-1b3861408062</a:t>
            </a:r>
            <a:endParaRPr sz="100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756" y="1517277"/>
            <a:ext cx="5880847" cy="308385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Application>Microsoft Office PowerPoint</Application>
  <PresentationFormat>On-screen Show (16:9)</PresentationFormat>
  <Slides>60</Slides>
  <Notes>57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Dividend</vt:lpstr>
      <vt:lpstr>Model Interpretability</vt:lpstr>
      <vt:lpstr>ABOUT ME</vt:lpstr>
      <vt:lpstr>Motivation</vt:lpstr>
      <vt:lpstr>Use Cases</vt:lpstr>
      <vt:lpstr>RESOURCES</vt:lpstr>
      <vt:lpstr>Use Case - Detecting Bias</vt:lpstr>
      <vt:lpstr>PowerPoint Presentation</vt:lpstr>
      <vt:lpstr>Machine Learning Bias</vt:lpstr>
      <vt:lpstr>Complexity versus Interpretability</vt:lpstr>
      <vt:lpstr>Interpretable Machine Learning Models</vt:lpstr>
      <vt:lpstr>Linear Regression</vt:lpstr>
      <vt:lpstr>Linear Regression - Coefficient Plots</vt:lpstr>
      <vt:lpstr>Linear Regression - Effect Plot</vt:lpstr>
      <vt:lpstr>Linear Regression</vt:lpstr>
      <vt:lpstr>Logistic Regression</vt:lpstr>
      <vt:lpstr>Logistic Regression</vt:lpstr>
      <vt:lpstr>Logistic Regression</vt:lpstr>
      <vt:lpstr>Logistic Regression</vt:lpstr>
      <vt:lpstr>K-Nearest Neighbors</vt:lpstr>
      <vt:lpstr>Decision Tree</vt:lpstr>
      <vt:lpstr>Decision Tree</vt:lpstr>
      <vt:lpstr>Gradient Boosting (XGBoost)</vt:lpstr>
      <vt:lpstr>Gradient Boosting (XGBoost)</vt:lpstr>
      <vt:lpstr>Eli5 (Python only)</vt:lpstr>
      <vt:lpstr>Eli5 - show_weights()</vt:lpstr>
      <vt:lpstr>Eli5 - show_prediction()</vt:lpstr>
      <vt:lpstr>Partial Dependence Plots - Theory</vt:lpstr>
      <vt:lpstr>Partial Dependence Plots - Example</vt:lpstr>
      <vt:lpstr>Partial Dependence Plots - 2 Dimensions</vt:lpstr>
      <vt:lpstr>Partial Dependence Plots - Model Comparison</vt:lpstr>
      <vt:lpstr>Partial Dependence Plots - Additional Info</vt:lpstr>
      <vt:lpstr>Individual Condition Explanation (ICE)</vt:lpstr>
      <vt:lpstr>Individual Condition Explanation (ICE)</vt:lpstr>
      <vt:lpstr>Individual Condition Explanation (ICE)</vt:lpstr>
      <vt:lpstr>Individual Condition Explanation (ICE)</vt:lpstr>
      <vt:lpstr>Accumulated Local Effects</vt:lpstr>
      <vt:lpstr>Accumulated Local Effects</vt:lpstr>
      <vt:lpstr>Accumulated Local Effects</vt:lpstr>
      <vt:lpstr>Accumulated Local Effects</vt:lpstr>
      <vt:lpstr>Global Surrogate</vt:lpstr>
      <vt:lpstr>Local Interpretable Model-Agnostic Explanations</vt:lpstr>
      <vt:lpstr>Local Interpretable Model-Agnostic Explanations</vt:lpstr>
      <vt:lpstr>LIME - Tabular Data</vt:lpstr>
      <vt:lpstr>LIME - Tabular Data</vt:lpstr>
      <vt:lpstr>LIME - Tabular Data Regression</vt:lpstr>
      <vt:lpstr>SP-LIME</vt:lpstr>
      <vt:lpstr>LIME - Text Classification</vt:lpstr>
      <vt:lpstr>PowerPoint Presentation</vt:lpstr>
      <vt:lpstr>LIME - Images</vt:lpstr>
      <vt:lpstr>LIME - Images</vt:lpstr>
      <vt:lpstr>LIME Disadvantages</vt:lpstr>
      <vt:lpstr>Shapley Additive Explanations (SHAP)</vt:lpstr>
      <vt:lpstr>SHAP</vt:lpstr>
      <vt:lpstr>SHAP</vt:lpstr>
      <vt:lpstr>SHAP</vt:lpstr>
      <vt:lpstr>PowerPoint Presentation</vt:lpstr>
      <vt:lpstr>PowerPoint Presentation</vt:lpstr>
      <vt:lpstr>PowerPoint Presentation</vt:lpstr>
      <vt:lpstr>SHAP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Interpretability</dc:title>
  <cp:revision>537</cp:revision>
  <dcterms:modified xsi:type="dcterms:W3CDTF">2019-08-03T16:09:27Z</dcterms:modified>
</cp:coreProperties>
</file>